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7" r:id="rId3"/>
    <p:sldId id="268" r:id="rId4"/>
    <p:sldId id="258" r:id="rId5"/>
    <p:sldId id="259" r:id="rId6"/>
    <p:sldId id="260" r:id="rId7"/>
    <p:sldId id="271" r:id="rId8"/>
    <p:sldId id="270" r:id="rId9"/>
    <p:sldId id="267" r:id="rId10"/>
    <p:sldId id="261" r:id="rId11"/>
    <p:sldId id="274" r:id="rId12"/>
    <p:sldId id="262" r:id="rId13"/>
    <p:sldId id="263" r:id="rId14"/>
    <p:sldId id="265" r:id="rId15"/>
    <p:sldId id="266" r:id="rId16"/>
    <p:sldId id="273"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91" autoAdjust="0"/>
  </p:normalViewPr>
  <p:slideViewPr>
    <p:cSldViewPr>
      <p:cViewPr varScale="1">
        <p:scale>
          <a:sx n="62" d="100"/>
          <a:sy n="62" d="100"/>
        </p:scale>
        <p:origin x="-124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1CCD9-EC04-4F28-8BCB-C0A9C84ED697}" type="datetimeFigureOut">
              <a:rPr lang="fr-FR" smtClean="0"/>
              <a:pPr/>
              <a:t>14/11/2012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4DC51-E260-4DF6-9E2A-113EA735A060}"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America's seniors now outnumber the entire population of Canada.</a:t>
            </a:r>
          </a:p>
          <a:p>
            <a:r>
              <a:rPr lang="en-US" sz="1200" b="0" i="0" kern="1200" dirty="0" smtClean="0">
                <a:solidFill>
                  <a:schemeClr val="tx1"/>
                </a:solidFill>
                <a:latin typeface="+mn-lt"/>
                <a:ea typeface="+mn-ea"/>
                <a:cs typeface="+mn-cs"/>
              </a:rPr>
              <a:t>Did you know …that more than 90% of older Americans receive income resources from Social Security? Click on the graph below that shows the distribution of income resources received by elderly.</a:t>
            </a:r>
            <a:endParaRPr lang="fr-FR"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productivity will increase due to higher inputs : increases in the quantity and quality of private &amp; public capital, improved education, training and skill of the labor force.</a:t>
            </a:r>
          </a:p>
          <a:p>
            <a:r>
              <a:rPr lang="en-US" baseline="0" dirty="0" smtClean="0"/>
              <a:t>Current global trends  are  witness that having a younger population will help drive invention and innovation, based on the fact that young people are more creative. As the population ages so does the </a:t>
            </a:r>
            <a:r>
              <a:rPr lang="en-US" baseline="0" dirty="0" err="1" smtClean="0"/>
              <a:t>labour</a:t>
            </a:r>
            <a:r>
              <a:rPr lang="en-US" baseline="0" dirty="0" smtClean="0"/>
              <a:t> force.  An aged </a:t>
            </a:r>
            <a:r>
              <a:rPr lang="en-US" baseline="0" dirty="0" err="1" smtClean="0"/>
              <a:t>labour</a:t>
            </a:r>
            <a:r>
              <a:rPr lang="en-US" baseline="0" dirty="0" smtClean="0"/>
              <a:t> force is considered less productive, no deep research was undertook on this direction so far in Romania, nor in EU.</a:t>
            </a:r>
          </a:p>
          <a:p>
            <a:r>
              <a:rPr lang="en-US" baseline="0" dirty="0" smtClean="0"/>
              <a:t>The description of the consequences of population ageing is based on forecasts, but any forecast is subject to  uncertainty and uncertainty means that action should be accelerated rather than delayed. Adaptive mechanism are needed.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became clear  that there are many topics for which</a:t>
            </a:r>
            <a:r>
              <a:rPr lang="en-US" baseline="0" dirty="0" smtClean="0"/>
              <a:t> more knowledge would help the decision –</a:t>
            </a:r>
            <a:r>
              <a:rPr lang="en-US" baseline="0" smtClean="0"/>
              <a:t>making process. </a:t>
            </a:r>
            <a:endParaRPr lang="en-US"/>
          </a:p>
        </p:txBody>
      </p:sp>
      <p:sp>
        <p:nvSpPr>
          <p:cNvPr id="4" name="Slide Number Placeholder 3"/>
          <p:cNvSpPr>
            <a:spLocks noGrp="1"/>
          </p:cNvSpPr>
          <p:nvPr>
            <p:ph type="sldNum" sz="quarter" idx="10"/>
          </p:nvPr>
        </p:nvSpPr>
        <p:spPr/>
        <p:txBody>
          <a:bodyPr/>
          <a:lstStyle/>
          <a:p>
            <a:fld id="{F094DC51-E260-4DF6-9E2A-113EA735A060}" type="slidenum">
              <a:rPr lang="fr-FR" smtClean="0"/>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you can observe, there are some countries which are already experience a high percentage of people 65+ such as Italy, Japan (over 17%) and the projections for horizon 2050  reveal China ’s case, Japan, Italy and  EU.</a:t>
            </a:r>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like to introduce</a:t>
            </a:r>
            <a:r>
              <a:rPr lang="en-US" baseline="0" dirty="0" smtClean="0"/>
              <a:t> the following topics, just scratching the “surface of the iceberg”, I may say. The topics listed are not comprehensive, but it should raise debates and maybe further cooperation in order to develop  comparative studies at EU 27. </a:t>
            </a:r>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just">
              <a:buFont typeface="Arial" pitchFamily="34" charset="0"/>
              <a:buNone/>
            </a:pPr>
            <a:r>
              <a:rPr lang="en-US" sz="1200" i="1" dirty="0" smtClean="0">
                <a:solidFill>
                  <a:schemeClr val="bg1"/>
                </a:solidFill>
                <a:latin typeface="Calibri" pitchFamily="34" charset="0"/>
                <a:cs typeface="Calibri" pitchFamily="34" charset="0"/>
              </a:rPr>
              <a:t>Past &amp; current statistics and future projections  are showing a constant trend of population ageing. As you can see in</a:t>
            </a:r>
            <a:r>
              <a:rPr lang="en-US" sz="1200" i="1" baseline="0" dirty="0" smtClean="0">
                <a:solidFill>
                  <a:schemeClr val="bg1"/>
                </a:solidFill>
                <a:latin typeface="Calibri" pitchFamily="34" charset="0"/>
                <a:cs typeface="Calibri" pitchFamily="34" charset="0"/>
              </a:rPr>
              <a:t> the graph, the population pyramid  is upside down –  is an unstable situation on long-run from may points of views.</a:t>
            </a:r>
            <a:endParaRPr lang="en-US" sz="1200" i="1" dirty="0" smtClean="0">
              <a:solidFill>
                <a:schemeClr val="bg1"/>
              </a:solidFill>
              <a:latin typeface="Calibri" pitchFamily="34" charset="0"/>
              <a:cs typeface="Calibri" pitchFamily="34" charset="0"/>
            </a:endParaRPr>
          </a:p>
          <a:p>
            <a:pPr marL="342900" marR="0" indent="-34290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200" i="1" dirty="0" smtClean="0">
                <a:solidFill>
                  <a:schemeClr val="bg1"/>
                </a:solidFill>
                <a:latin typeface="Calibri" pitchFamily="34" charset="0"/>
                <a:cs typeface="Calibri" pitchFamily="34" charset="0"/>
              </a:rPr>
              <a:t>Old age dependency ratio  and level of incomes during the working</a:t>
            </a:r>
            <a:r>
              <a:rPr lang="en-US" sz="1200" i="1" baseline="0" dirty="0" smtClean="0">
                <a:solidFill>
                  <a:schemeClr val="bg1"/>
                </a:solidFill>
                <a:latin typeface="Calibri" pitchFamily="34" charset="0"/>
                <a:cs typeface="Calibri" pitchFamily="34" charset="0"/>
              </a:rPr>
              <a:t> years are indicators that reveals a situation that  requires adequate  solutions. </a:t>
            </a:r>
            <a:r>
              <a:rPr lang="en-US" sz="1200" i="1" dirty="0" smtClean="0">
                <a:solidFill>
                  <a:schemeClr val="bg1"/>
                </a:solidFill>
                <a:latin typeface="Calibri" pitchFamily="34" charset="0"/>
                <a:cs typeface="Calibri" pitchFamily="34" charset="0"/>
              </a:rPr>
              <a:t>The number of retired persons per working person is expected to rise continuously  in the years ahead (Romania  case)</a:t>
            </a:r>
          </a:p>
          <a:p>
            <a:pPr marL="342900" indent="-342900" algn="just">
              <a:buFont typeface="Arial" pitchFamily="34" charset="0"/>
              <a:buNone/>
            </a:pPr>
            <a:endParaRPr lang="en-US" sz="1200" i="1" dirty="0" smtClean="0">
              <a:solidFill>
                <a:schemeClr val="bg1"/>
              </a:solidFill>
              <a:latin typeface="Calibri" pitchFamily="34" charset="0"/>
              <a:cs typeface="Calibri" pitchFamily="34" charset="0"/>
            </a:endParaRPr>
          </a:p>
          <a:p>
            <a:pPr marL="342900" indent="-342900" algn="just">
              <a:buFont typeface="Arial" pitchFamily="34" charset="0"/>
              <a:buChar char="•"/>
            </a:pPr>
            <a:r>
              <a:rPr lang="en-US" sz="1200" i="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Population ageing tend to boost wealth per capita and per worker reducing its rate of return</a:t>
            </a:r>
          </a:p>
          <a:p>
            <a:pPr marL="342900" indent="-342900" algn="just">
              <a:buFont typeface="Arial" pitchFamily="34" charset="0"/>
              <a:buChar char="•"/>
            </a:pPr>
            <a:r>
              <a:rPr lang="en-US" sz="1200" i="1" dirty="0" smtClean="0">
                <a:solidFill>
                  <a:schemeClr val="bg1"/>
                </a:solidFill>
                <a:latin typeface="Calibri" pitchFamily="34" charset="0"/>
                <a:cs typeface="Calibri" pitchFamily="34" charset="0"/>
              </a:rPr>
              <a:t>Mortality rate have fallen in developed countries  (ex. USA from 47 years in 1900 to 78 in 2012 and the projections  are for 84.5 years by 2050)</a:t>
            </a:r>
          </a:p>
          <a:p>
            <a:pPr marL="342900" indent="-342900" algn="just">
              <a:buFont typeface="Arial" pitchFamily="34" charset="0"/>
              <a:buChar char="•"/>
            </a:pPr>
            <a:r>
              <a:rPr lang="en-US" sz="1200" i="1" dirty="0" smtClean="0">
                <a:solidFill>
                  <a:schemeClr val="bg1"/>
                </a:solidFill>
                <a:latin typeface="Calibri" pitchFamily="34" charset="0"/>
                <a:cs typeface="Calibri" pitchFamily="34" charset="0"/>
              </a:rPr>
              <a:t>The decline of birth rate  make younger generations smaller relative to older generations in many countries . </a:t>
            </a:r>
          </a:p>
          <a:p>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looking on graphs,</a:t>
            </a:r>
            <a:r>
              <a:rPr lang="en-US" baseline="0" dirty="0" smtClean="0"/>
              <a:t> the shape of the pyramid is dramatically changing in less than 40 years. </a:t>
            </a:r>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pay attention on how the colors  were changed …illustrating the increase of the average of median age in the past, present and future years…</a:t>
            </a:r>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various assumptions</a:t>
            </a:r>
            <a:r>
              <a:rPr lang="en-US" baseline="0" dirty="0" smtClean="0"/>
              <a:t> about retirement age , health care costs growth, public support for older persons, the effects of increased national savings on investment returns. </a:t>
            </a:r>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solidFill>
                  <a:schemeClr val="bg1"/>
                </a:solidFill>
                <a:latin typeface="Calibri" pitchFamily="34" charset="0"/>
                <a:cs typeface="Calibri" pitchFamily="34" charset="0"/>
              </a:rPr>
              <a:t>Age  patterns of consumption have been changed , particularly</a:t>
            </a:r>
            <a:r>
              <a:rPr lang="en-US" sz="1200" i="1" baseline="0" dirty="0" smtClean="0">
                <a:solidFill>
                  <a:schemeClr val="bg1"/>
                </a:solidFill>
                <a:latin typeface="Calibri" pitchFamily="34" charset="0"/>
                <a:cs typeface="Calibri" pitchFamily="34" charset="0"/>
              </a:rPr>
              <a:t> if we include health care. In 1960 consumption in age of 60 was lower that at the younger adult ages. In 2007, evidences are showing that the age-consumption profile has been transformed radically. The elderly consume substantially  more than younger people. The combination of declining labor earnings at older ages with sharply increasing consumption means that population ageing  has become more costly, both for individuals and for society as a whole.  </a:t>
            </a:r>
          </a:p>
          <a:p>
            <a:r>
              <a:rPr lang="en-US" sz="1200" i="1" baseline="0" dirty="0" smtClean="0">
                <a:solidFill>
                  <a:schemeClr val="bg1"/>
                </a:solidFill>
                <a:latin typeface="Calibri" pitchFamily="34" charset="0"/>
                <a:cs typeface="Calibri" pitchFamily="34" charset="0"/>
              </a:rPr>
              <a:t>An other important issue that should be considered is how population ageing might affect total holdings of wealth, the composition  of assets such as : houses, consumer durables, or corporate capital.  Basically the economic theory suggests that many households accumulate savings for precautionary  reasons and for retirement. Romania?</a:t>
            </a:r>
          </a:p>
          <a:p>
            <a:r>
              <a:rPr lang="en-US" sz="1200" i="1" baseline="0" dirty="0" smtClean="0">
                <a:solidFill>
                  <a:schemeClr val="bg1"/>
                </a:solidFill>
                <a:latin typeface="Calibri" pitchFamily="34" charset="0"/>
                <a:cs typeface="Calibri" pitchFamily="34" charset="0"/>
              </a:rPr>
              <a:t>Analyses on demographic ageing are often focused on tangible and financial wealth, some times the impact of human capital is  rarely  considered. Human capital refers to the useful skills of the population acquired through formal and informal education, training, on-the-job  experience.  Relevant recent studies  indicate that human capital is just important as tangible capital as a driver of economic growth.  Investing in education – is a  real  option  (higher education is associated with longer life)  better health…education  improves  also the financial literacy.</a:t>
            </a:r>
          </a:p>
          <a:p>
            <a:r>
              <a:rPr lang="en-US" sz="1200" i="1" baseline="0" dirty="0" smtClean="0">
                <a:solidFill>
                  <a:schemeClr val="bg1"/>
                </a:solidFill>
                <a:latin typeface="Calibri" pitchFamily="34" charset="0"/>
                <a:cs typeface="Calibri" pitchFamily="34" charset="0"/>
              </a:rPr>
              <a:t>There is little research  on the impact of ageing on investment in human capital.  The most human capital  was accumulated  in the early stages of the life cycle. Today were are talking about “smart growth” through  life long learning . </a:t>
            </a:r>
            <a:endParaRPr lang="en-US" dirty="0"/>
          </a:p>
        </p:txBody>
      </p:sp>
      <p:sp>
        <p:nvSpPr>
          <p:cNvPr id="4" name="Slide Number Placeholder 3"/>
          <p:cNvSpPr>
            <a:spLocks noGrp="1"/>
          </p:cNvSpPr>
          <p:nvPr>
            <p:ph type="sldNum" sz="quarter" idx="10"/>
          </p:nvPr>
        </p:nvSpPr>
        <p:spPr/>
        <p:txBody>
          <a:bodyPr/>
          <a:lstStyle/>
          <a:p>
            <a:fld id="{F094DC51-E260-4DF6-9E2A-113EA735A060}"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600200"/>
            <a:ext cx="7772400" cy="990600"/>
          </a:xfrm>
        </p:spPr>
        <p:txBody>
          <a:bodyPr/>
          <a:lstStyle>
            <a:lvl1pPr algn="ctr">
              <a:defRPr sz="44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685800" y="2514600"/>
            <a:ext cx="7772400" cy="685800"/>
          </a:xfrm>
        </p:spPr>
        <p:txBody>
          <a:bodyPr/>
          <a:lstStyle>
            <a:lvl1pPr marL="0" indent="0" algn="ctr">
              <a:buFontTx/>
              <a:buNone/>
              <a:defRPr sz="2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6900" y="838200"/>
            <a:ext cx="16383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838200"/>
            <a:ext cx="47625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3200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200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Content Placeholder 2"/>
          <p:cNvSpPr>
            <a:spLocks noGrp="1"/>
          </p:cNvSpPr>
          <p:nvPr>
            <p:ph idx="1"/>
          </p:nvPr>
        </p:nvSpPr>
        <p:spPr>
          <a:xfrm>
            <a:off x="762000" y="1752600"/>
            <a:ext cx="6553200" cy="4343400"/>
          </a:xfrm>
        </p:spPr>
        <p:txBody>
          <a:bodyPr/>
          <a:lstStyle>
            <a:lvl1pPr>
              <a:buFontTx/>
              <a:buNone/>
              <a:defRPr>
                <a:solidFill>
                  <a:schemeClr val="tx1"/>
                </a:solidFill>
                <a:latin typeface="+mn-lt"/>
              </a:defRPr>
            </a:lvl1pPr>
            <a:lvl2pPr>
              <a:buFontTx/>
              <a:buNone/>
              <a:defRPr sz="1600">
                <a:solidFill>
                  <a:schemeClr val="tx1"/>
                </a:solidFill>
                <a:latin typeface="+mn-lt"/>
              </a:defRPr>
            </a:lvl2pPr>
            <a:lvl3pPr>
              <a:buFontTx/>
              <a:buNone/>
              <a:defRPr sz="1600">
                <a:solidFill>
                  <a:schemeClr val="tx1"/>
                </a:solidFill>
                <a:latin typeface="+mn-lt"/>
              </a:defRPr>
            </a:lvl3pPr>
            <a:lvl4pPr>
              <a:buFontTx/>
              <a:buNone/>
              <a:defRPr sz="1600">
                <a:solidFill>
                  <a:schemeClr val="tx1"/>
                </a:solidFill>
                <a:latin typeface="+mn-lt"/>
              </a:defRPr>
            </a:lvl4pPr>
            <a:lvl5pPr>
              <a:buFontTx/>
              <a:buNone/>
              <a:defRPr sz="160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2000" y="838200"/>
            <a:ext cx="6553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762000" y="1752600"/>
            <a:ext cx="6553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algn="l" rtl="0" eaLnBrk="1" fontAlgn="base" hangingPunct="1">
        <a:spcBef>
          <a:spcPct val="0"/>
        </a:spcBef>
        <a:spcAft>
          <a:spcPct val="0"/>
        </a:spcAft>
        <a:defRPr sz="3200">
          <a:solidFill>
            <a:schemeClr val="accent1">
              <a:lumMod val="60000"/>
              <a:lumOff val="40000"/>
            </a:schemeClr>
          </a:solidFill>
          <a:latin typeface="+mj-lt"/>
          <a:ea typeface="+mj-ea"/>
          <a:cs typeface="+mj-cs"/>
        </a:defRPr>
      </a:lvl1pPr>
      <a:lvl2pPr algn="l" rtl="0" eaLnBrk="1" fontAlgn="base" hangingPunct="1">
        <a:spcBef>
          <a:spcPct val="0"/>
        </a:spcBef>
        <a:spcAft>
          <a:spcPct val="0"/>
        </a:spcAft>
        <a:defRPr sz="3200">
          <a:solidFill>
            <a:srgbClr val="D5E1E7"/>
          </a:solidFill>
          <a:latin typeface="Arial Black" pitchFamily="34" charset="0"/>
        </a:defRPr>
      </a:lvl2pPr>
      <a:lvl3pPr algn="l" rtl="0" eaLnBrk="1" fontAlgn="base" hangingPunct="1">
        <a:spcBef>
          <a:spcPct val="0"/>
        </a:spcBef>
        <a:spcAft>
          <a:spcPct val="0"/>
        </a:spcAft>
        <a:defRPr sz="3200">
          <a:solidFill>
            <a:srgbClr val="D5E1E7"/>
          </a:solidFill>
          <a:latin typeface="Arial Black" pitchFamily="34" charset="0"/>
        </a:defRPr>
      </a:lvl3pPr>
      <a:lvl4pPr algn="l" rtl="0" eaLnBrk="1" fontAlgn="base" hangingPunct="1">
        <a:spcBef>
          <a:spcPct val="0"/>
        </a:spcBef>
        <a:spcAft>
          <a:spcPct val="0"/>
        </a:spcAft>
        <a:defRPr sz="3200">
          <a:solidFill>
            <a:srgbClr val="D5E1E7"/>
          </a:solidFill>
          <a:latin typeface="Arial Black" pitchFamily="34" charset="0"/>
        </a:defRPr>
      </a:lvl4pPr>
      <a:lvl5pPr algn="l" rtl="0" eaLnBrk="1" fontAlgn="base" hangingPunct="1">
        <a:spcBef>
          <a:spcPct val="0"/>
        </a:spcBef>
        <a:spcAft>
          <a:spcPct val="0"/>
        </a:spcAft>
        <a:defRPr sz="3200">
          <a:solidFill>
            <a:srgbClr val="D5E1E7"/>
          </a:solidFill>
          <a:latin typeface="Arial Black" pitchFamily="34" charset="0"/>
        </a:defRPr>
      </a:lvl5pPr>
      <a:lvl6pPr marL="457200" algn="l" rtl="0" eaLnBrk="1" fontAlgn="base" hangingPunct="1">
        <a:spcBef>
          <a:spcPct val="0"/>
        </a:spcBef>
        <a:spcAft>
          <a:spcPct val="0"/>
        </a:spcAft>
        <a:defRPr sz="3200">
          <a:solidFill>
            <a:srgbClr val="D5E1E7"/>
          </a:solidFill>
          <a:latin typeface="Arial Black" pitchFamily="34" charset="0"/>
        </a:defRPr>
      </a:lvl6pPr>
      <a:lvl7pPr marL="914400" algn="l" rtl="0" eaLnBrk="1" fontAlgn="base" hangingPunct="1">
        <a:spcBef>
          <a:spcPct val="0"/>
        </a:spcBef>
        <a:spcAft>
          <a:spcPct val="0"/>
        </a:spcAft>
        <a:defRPr sz="3200">
          <a:solidFill>
            <a:srgbClr val="D5E1E7"/>
          </a:solidFill>
          <a:latin typeface="Arial Black" pitchFamily="34" charset="0"/>
        </a:defRPr>
      </a:lvl7pPr>
      <a:lvl8pPr marL="1371600" algn="l" rtl="0" eaLnBrk="1" fontAlgn="base" hangingPunct="1">
        <a:spcBef>
          <a:spcPct val="0"/>
        </a:spcBef>
        <a:spcAft>
          <a:spcPct val="0"/>
        </a:spcAft>
        <a:defRPr sz="3200">
          <a:solidFill>
            <a:srgbClr val="D5E1E7"/>
          </a:solidFill>
          <a:latin typeface="Arial Black" pitchFamily="34" charset="0"/>
        </a:defRPr>
      </a:lvl8pPr>
      <a:lvl9pPr marL="1828800" algn="l" rtl="0" eaLnBrk="1" fontAlgn="base" hangingPunct="1">
        <a:spcBef>
          <a:spcPct val="0"/>
        </a:spcBef>
        <a:spcAft>
          <a:spcPct val="0"/>
        </a:spcAft>
        <a:defRPr sz="3200">
          <a:solidFill>
            <a:srgbClr val="D5E1E7"/>
          </a:solidFill>
          <a:latin typeface="Arial Black" pitchFamily="34" charset="0"/>
        </a:defRPr>
      </a:lvl9pPr>
    </p:titleStyle>
    <p:bodyStyle>
      <a:lvl1pPr marL="342900" indent="-342900" algn="l" rtl="0" eaLnBrk="1" fontAlgn="base" hangingPunct="1">
        <a:spcBef>
          <a:spcPct val="20000"/>
        </a:spcBef>
        <a:spcAft>
          <a:spcPct val="0"/>
        </a:spcAft>
        <a:buChar char="•"/>
        <a:defRPr sz="2000">
          <a:solidFill>
            <a:schemeClr val="accent1">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600" b="1" dirty="0" smtClean="0">
                <a:latin typeface="Calibri" pitchFamily="34" charset="0"/>
                <a:cs typeface="Calibri" pitchFamily="34" charset="0"/>
              </a:rPr>
              <a:t>Population ageing - a demographic </a:t>
            </a:r>
            <a:r>
              <a:rPr lang="en-US" sz="3600" b="1" dirty="0" smtClean="0">
                <a:latin typeface="Calibri" pitchFamily="34" charset="0"/>
                <a:cs typeface="Calibri" pitchFamily="34" charset="0"/>
              </a:rPr>
              <a:t>trend with multiple consequences!! </a:t>
            </a:r>
            <a:endParaRPr lang="en-US" sz="3600" b="1" dirty="0">
              <a:latin typeface="Calibri" pitchFamily="34" charset="0"/>
              <a:cs typeface="Calibri" pitchFamily="34" charset="0"/>
            </a:endParaRPr>
          </a:p>
        </p:txBody>
      </p:sp>
      <p:sp>
        <p:nvSpPr>
          <p:cNvPr id="3" name="Subtitle 2"/>
          <p:cNvSpPr>
            <a:spLocks noGrp="1"/>
          </p:cNvSpPr>
          <p:nvPr>
            <p:ph type="subTitle" idx="1"/>
          </p:nvPr>
        </p:nvSpPr>
        <p:spPr>
          <a:xfrm>
            <a:off x="683568" y="2852936"/>
            <a:ext cx="7772400" cy="685800"/>
          </a:xfrm>
        </p:spPr>
        <p:txBody>
          <a:bodyPr/>
          <a:lstStyle/>
          <a:p>
            <a:pPr algn="r"/>
            <a:r>
              <a:rPr lang="fr-FR" sz="1800" dirty="0" smtClean="0">
                <a:latin typeface="Calibri" pitchFamily="34" charset="0"/>
                <a:cs typeface="Calibri" pitchFamily="34" charset="0"/>
              </a:rPr>
              <a:t>Prof. Manuela Epure, </a:t>
            </a:r>
            <a:r>
              <a:rPr lang="fr-FR" sz="1800" dirty="0" err="1" smtClean="0">
                <a:latin typeface="Calibri" pitchFamily="34" charset="0"/>
                <a:cs typeface="Calibri" pitchFamily="34" charset="0"/>
              </a:rPr>
              <a:t>PhD</a:t>
            </a:r>
            <a:endParaRPr lang="fr-FR" sz="1800" dirty="0" smtClean="0">
              <a:latin typeface="Calibri" pitchFamily="34" charset="0"/>
              <a:cs typeface="Calibri" pitchFamily="34" charset="0"/>
            </a:endParaRPr>
          </a:p>
          <a:p>
            <a:pPr algn="r"/>
            <a:endParaRPr lang="fr-FR" sz="1800" dirty="0">
              <a:latin typeface="Calibri" pitchFamily="34" charset="0"/>
              <a:cs typeface="Calibri" pitchFamily="34" charset="0"/>
            </a:endParaRPr>
          </a:p>
        </p:txBody>
      </p:sp>
      <p:sp>
        <p:nvSpPr>
          <p:cNvPr id="4" name="Date Placeholder 3"/>
          <p:cNvSpPr>
            <a:spLocks noGrp="1"/>
          </p:cNvSpPr>
          <p:nvPr>
            <p:ph type="dt" sz="half" idx="4294967295"/>
          </p:nvPr>
        </p:nvSpPr>
        <p:spPr>
          <a:xfrm>
            <a:off x="7308304" y="6165304"/>
            <a:ext cx="1835696" cy="432048"/>
          </a:xfrm>
          <a:prstGeom prst="rect">
            <a:avLst/>
          </a:prstGeom>
        </p:spPr>
        <p:txBody>
          <a:bodyPr/>
          <a:lstStyle/>
          <a:p>
            <a:pPr algn="r"/>
            <a:r>
              <a:rPr lang="en-US" dirty="0" smtClean="0">
                <a:solidFill>
                  <a:schemeClr val="bg1"/>
                </a:solidFill>
              </a:rPr>
              <a:t>16/11/2012</a:t>
            </a:r>
            <a:endParaRPr lang="fr-FR" dirty="0">
              <a:solidFill>
                <a:schemeClr val="bg1"/>
              </a:solidFill>
            </a:endParaRPr>
          </a:p>
        </p:txBody>
      </p:sp>
      <p:sp>
        <p:nvSpPr>
          <p:cNvPr id="5" name="Footer Placeholder 4"/>
          <p:cNvSpPr>
            <a:spLocks noGrp="1"/>
          </p:cNvSpPr>
          <p:nvPr>
            <p:ph type="ftr" sz="quarter" idx="4294967295"/>
          </p:nvPr>
        </p:nvSpPr>
        <p:spPr>
          <a:xfrm>
            <a:off x="251520" y="6237313"/>
            <a:ext cx="5976664" cy="288032"/>
          </a:xfrm>
          <a:prstGeom prst="rect">
            <a:avLst/>
          </a:prstGeom>
        </p:spPr>
        <p:txBody>
          <a:bodyPr/>
          <a:lstStyle/>
          <a:p>
            <a:r>
              <a:rPr lang="en-US" smtClean="0">
                <a:solidFill>
                  <a:srgbClr val="C00000"/>
                </a:solidFill>
              </a:rPr>
              <a:t>Shaping</a:t>
            </a:r>
            <a:r>
              <a:rPr lang="en-US" smtClean="0">
                <a:solidFill>
                  <a:srgbClr val="C00000"/>
                </a:solidFill>
              </a:rPr>
              <a:t> EU 2020- Socio-economic </a:t>
            </a:r>
            <a:r>
              <a:rPr lang="en-US" smtClean="0">
                <a:solidFill>
                  <a:srgbClr val="C00000"/>
                </a:solidFill>
              </a:rPr>
              <a:t>challenges</a:t>
            </a:r>
            <a:endParaRPr lang="en-US">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548680"/>
            <a:ext cx="5328592" cy="5632311"/>
          </a:xfrm>
          <a:prstGeom prst="rect">
            <a:avLst/>
          </a:prstGeom>
          <a:noFill/>
        </p:spPr>
        <p:txBody>
          <a:bodyPr wrap="square" rtlCol="0">
            <a:spAutoFit/>
          </a:bodyPr>
          <a:lstStyle/>
          <a:p>
            <a:pPr marL="342900" indent="-342900"/>
            <a:endParaRPr lang="en-US" sz="2000" dirty="0" smtClean="0">
              <a:solidFill>
                <a:schemeClr val="bg1"/>
              </a:solidFill>
              <a:latin typeface="Calibri" pitchFamily="34" charset="0"/>
              <a:cs typeface="Calibri" pitchFamily="34" charset="0"/>
            </a:endParaRPr>
          </a:p>
          <a:p>
            <a:pPr marL="342900" indent="-342900"/>
            <a:r>
              <a:rPr lang="en-US" sz="2000" i="1" dirty="0" smtClean="0">
                <a:solidFill>
                  <a:schemeClr val="bg1"/>
                </a:solidFill>
                <a:latin typeface="Calibri" pitchFamily="34" charset="0"/>
                <a:cs typeface="Calibri" pitchFamily="34" charset="0"/>
              </a:rPr>
              <a:t>Topic 1 Defining the problem (2</a:t>
            </a:r>
            <a:r>
              <a:rPr lang="en-US" sz="2000" i="1" dirty="0" smtClean="0">
                <a:solidFill>
                  <a:schemeClr val="bg1"/>
                </a:solidFill>
                <a:latin typeface="Calibri" pitchFamily="34" charset="0"/>
                <a:cs typeface="Calibri" pitchFamily="34" charset="0"/>
              </a:rPr>
              <a:t>)</a:t>
            </a:r>
          </a:p>
          <a:p>
            <a:pPr marL="342900" indent="-342900"/>
            <a:endParaRPr lang="en-US" sz="2000" i="1" dirty="0" smtClean="0">
              <a:solidFill>
                <a:schemeClr val="bg1"/>
              </a:solidFill>
              <a:latin typeface="Calibri" pitchFamily="34" charset="0"/>
              <a:cs typeface="Calibri" pitchFamily="34" charset="0"/>
            </a:endParaRPr>
          </a:p>
          <a:p>
            <a:pPr marL="342900" indent="-342900"/>
            <a:r>
              <a:rPr lang="en-US" sz="2000" dirty="0" smtClean="0">
                <a:solidFill>
                  <a:schemeClr val="bg1"/>
                </a:solidFill>
                <a:latin typeface="Calibri" pitchFamily="34" charset="0"/>
                <a:cs typeface="Calibri" pitchFamily="34" charset="0"/>
              </a:rPr>
              <a:t>c) The long-run implications of population ageing in term of policies</a:t>
            </a:r>
          </a:p>
          <a:p>
            <a:pPr marL="342900" indent="-342900">
              <a:buFont typeface="Arial" pitchFamily="34" charset="0"/>
              <a:buChar char="•"/>
            </a:pPr>
            <a:r>
              <a:rPr lang="en-US" sz="2000" i="1" dirty="0" smtClean="0">
                <a:solidFill>
                  <a:schemeClr val="bg1"/>
                </a:solidFill>
                <a:latin typeface="Calibri" pitchFamily="34" charset="0"/>
                <a:cs typeface="Calibri" pitchFamily="34" charset="0"/>
              </a:rPr>
              <a:t>The effects on the ability of population to </a:t>
            </a:r>
            <a:r>
              <a:rPr lang="en-US" sz="2000" i="1" dirty="0" smtClean="0">
                <a:solidFill>
                  <a:schemeClr val="bg1"/>
                </a:solidFill>
                <a:latin typeface="Calibri" pitchFamily="34" charset="0"/>
                <a:cs typeface="Calibri" pitchFamily="34" charset="0"/>
              </a:rPr>
              <a:t>work= </a:t>
            </a:r>
            <a:r>
              <a:rPr lang="en-US" sz="2000" i="1" dirty="0" smtClean="0">
                <a:solidFill>
                  <a:schemeClr val="bg1"/>
                </a:solidFill>
                <a:latin typeface="Calibri" pitchFamily="34" charset="0"/>
                <a:cs typeface="Calibri" pitchFamily="34" charset="0"/>
              </a:rPr>
              <a:t>later retirement  = a realistic policy and an available individual choice</a:t>
            </a:r>
          </a:p>
          <a:p>
            <a:pPr marL="342900" indent="-342900">
              <a:buFont typeface="Arial" pitchFamily="34" charset="0"/>
              <a:buChar char="•"/>
            </a:pPr>
            <a:r>
              <a:rPr lang="en-US" sz="2000" i="1" dirty="0" smtClean="0">
                <a:solidFill>
                  <a:schemeClr val="bg1"/>
                </a:solidFill>
                <a:latin typeface="Calibri" pitchFamily="34" charset="0"/>
                <a:cs typeface="Calibri" pitchFamily="34" charset="0"/>
              </a:rPr>
              <a:t>The change in people’s mentality about work &amp; leisure ( today </a:t>
            </a:r>
            <a:r>
              <a:rPr lang="en-US" sz="2000" i="1" dirty="0" smtClean="0">
                <a:solidFill>
                  <a:schemeClr val="bg1"/>
                </a:solidFill>
                <a:latin typeface="Calibri" pitchFamily="34" charset="0"/>
                <a:cs typeface="Calibri" pitchFamily="34" charset="0"/>
              </a:rPr>
              <a:t>, the </a:t>
            </a:r>
            <a:r>
              <a:rPr lang="en-US" sz="2000" i="1" dirty="0" smtClean="0">
                <a:solidFill>
                  <a:schemeClr val="bg1"/>
                </a:solidFill>
                <a:latin typeface="Calibri" pitchFamily="34" charset="0"/>
                <a:cs typeface="Calibri" pitchFamily="34" charset="0"/>
              </a:rPr>
              <a:t>r</a:t>
            </a:r>
            <a:r>
              <a:rPr lang="en-US" sz="2000" i="1" dirty="0" smtClean="0">
                <a:solidFill>
                  <a:schemeClr val="bg1"/>
                </a:solidFill>
                <a:latin typeface="Calibri" pitchFamily="34" charset="0"/>
                <a:cs typeface="Calibri" pitchFamily="34" charset="0"/>
              </a:rPr>
              <a:t>etirement  </a:t>
            </a:r>
            <a:r>
              <a:rPr lang="en-US" sz="2000" i="1" dirty="0" smtClean="0">
                <a:solidFill>
                  <a:schemeClr val="bg1"/>
                </a:solidFill>
                <a:latin typeface="Calibri" pitchFamily="34" charset="0"/>
                <a:cs typeface="Calibri" pitchFamily="34" charset="0"/>
              </a:rPr>
              <a:t>years are seen as leisure time) </a:t>
            </a:r>
          </a:p>
          <a:p>
            <a:pPr marL="342900" indent="-342900">
              <a:buFont typeface="Arial" pitchFamily="34" charset="0"/>
              <a:buChar char="•"/>
            </a:pPr>
            <a:r>
              <a:rPr lang="en-US" sz="2000" i="1" dirty="0" smtClean="0">
                <a:solidFill>
                  <a:schemeClr val="bg1"/>
                </a:solidFill>
                <a:latin typeface="Calibri" pitchFamily="34" charset="0"/>
                <a:cs typeface="Calibri" pitchFamily="34" charset="0"/>
              </a:rPr>
              <a:t>The visible changes in economic </a:t>
            </a:r>
            <a:r>
              <a:rPr lang="en-US" sz="2000" i="1" dirty="0" err="1" smtClean="0">
                <a:solidFill>
                  <a:schemeClr val="bg1"/>
                </a:solidFill>
                <a:latin typeface="Calibri" pitchFamily="34" charset="0"/>
                <a:cs typeface="Calibri" pitchFamily="34" charset="0"/>
              </a:rPr>
              <a:t>behaviour</a:t>
            </a:r>
            <a:r>
              <a:rPr lang="en-US" sz="2000" i="1" dirty="0" smtClean="0">
                <a:solidFill>
                  <a:schemeClr val="bg1"/>
                </a:solidFill>
                <a:latin typeface="Calibri" pitchFamily="34" charset="0"/>
                <a:cs typeface="Calibri" pitchFamily="34" charset="0"/>
              </a:rPr>
              <a:t> during the working years – </a:t>
            </a:r>
            <a:r>
              <a:rPr lang="en-US" sz="2000" i="1" dirty="0" smtClean="0">
                <a:solidFill>
                  <a:schemeClr val="bg1"/>
                </a:solidFill>
                <a:latin typeface="Calibri" pitchFamily="34" charset="0"/>
                <a:cs typeface="Calibri" pitchFamily="34" charset="0"/>
                <a:hlinkClick r:id="rId2" action="ppaction://hlinksldjump"/>
              </a:rPr>
              <a:t>save more spend less</a:t>
            </a:r>
            <a:endParaRPr lang="en-US" sz="2000" i="1" dirty="0" smtClean="0">
              <a:solidFill>
                <a:schemeClr val="bg1"/>
              </a:solidFill>
              <a:latin typeface="Calibri" pitchFamily="34" charset="0"/>
              <a:cs typeface="Calibri" pitchFamily="34" charset="0"/>
            </a:endParaRPr>
          </a:p>
          <a:p>
            <a:pPr marL="342900" indent="-342900" algn="just">
              <a:buFont typeface="Arial" pitchFamily="34" charset="0"/>
              <a:buChar char="•"/>
            </a:pPr>
            <a:r>
              <a:rPr lang="en-US" sz="2000" i="1" dirty="0" smtClean="0">
                <a:solidFill>
                  <a:schemeClr val="bg1"/>
                </a:solidFill>
                <a:latin typeface="Calibri" pitchFamily="34" charset="0"/>
                <a:cs typeface="Calibri" pitchFamily="34" charset="0"/>
              </a:rPr>
              <a:t>A </a:t>
            </a:r>
            <a:r>
              <a:rPr lang="en-US" sz="2000" b="1" i="1" dirty="0" smtClean="0">
                <a:solidFill>
                  <a:srgbClr val="FFFF00"/>
                </a:solidFill>
                <a:latin typeface="Calibri" pitchFamily="34" charset="0"/>
                <a:cs typeface="Calibri" pitchFamily="34" charset="0"/>
              </a:rPr>
              <a:t>financial literacy </a:t>
            </a:r>
            <a:r>
              <a:rPr lang="en-US" sz="2000" i="1" dirty="0" smtClean="0">
                <a:solidFill>
                  <a:schemeClr val="bg1"/>
                </a:solidFill>
                <a:latin typeface="Calibri" pitchFamily="34" charset="0"/>
                <a:cs typeface="Calibri" pitchFamily="34" charset="0"/>
              </a:rPr>
              <a:t>is needed , we should be able to raise awareness  among current young &amp; adult working </a:t>
            </a:r>
            <a:r>
              <a:rPr lang="en-US" sz="2000" i="1" dirty="0" smtClean="0">
                <a:solidFill>
                  <a:schemeClr val="bg1"/>
                </a:solidFill>
                <a:latin typeface="Calibri" pitchFamily="34" charset="0"/>
                <a:cs typeface="Calibri" pitchFamily="34" charset="0"/>
              </a:rPr>
              <a:t>generations – proactive approach</a:t>
            </a:r>
            <a:endParaRPr lang="en-US" sz="2000" i="1" dirty="0" smtClean="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056784" cy="838200"/>
          </a:xfrm>
        </p:spPr>
        <p:txBody>
          <a:bodyPr/>
          <a:lstStyle/>
          <a:p>
            <a:r>
              <a:rPr lang="en-US" sz="2800" dirty="0" smtClean="0">
                <a:latin typeface="Calibri" pitchFamily="34" charset="0"/>
                <a:cs typeface="Calibri" pitchFamily="34" charset="0"/>
              </a:rPr>
              <a:t>Save less…spend more (Romanians &amp; savings)</a:t>
            </a:r>
            <a:endParaRPr lang="en-US" sz="2800" dirty="0">
              <a:latin typeface="Calibri" pitchFamily="34" charset="0"/>
              <a:cs typeface="Calibri" pitchFamily="34" charset="0"/>
            </a:endParaRPr>
          </a:p>
        </p:txBody>
      </p:sp>
      <p:pic>
        <p:nvPicPr>
          <p:cNvPr id="36866" name="Picture 2"/>
          <p:cNvPicPr>
            <a:picLocks noChangeAspect="1" noChangeArrowheads="1"/>
          </p:cNvPicPr>
          <p:nvPr/>
        </p:nvPicPr>
        <p:blipFill>
          <a:blip r:embed="rId2" cstate="print"/>
          <a:srcRect/>
          <a:stretch>
            <a:fillRect/>
          </a:stretch>
        </p:blipFill>
        <p:spPr bwMode="auto">
          <a:xfrm>
            <a:off x="539552" y="1268760"/>
            <a:ext cx="8280920" cy="4493186"/>
          </a:xfrm>
          <a:prstGeom prst="rect">
            <a:avLst/>
          </a:prstGeom>
          <a:noFill/>
          <a:ln w="9525">
            <a:noFill/>
            <a:miter lim="800000"/>
            <a:headEnd/>
            <a:tailEnd/>
          </a:ln>
        </p:spPr>
      </p:pic>
      <p:sp>
        <p:nvSpPr>
          <p:cNvPr id="5" name="TextBox 4"/>
          <p:cNvSpPr txBox="1"/>
          <p:nvPr/>
        </p:nvSpPr>
        <p:spPr>
          <a:xfrm>
            <a:off x="683568" y="6309320"/>
            <a:ext cx="1080120" cy="369332"/>
          </a:xfrm>
          <a:prstGeom prst="rect">
            <a:avLst/>
          </a:prstGeom>
          <a:noFill/>
        </p:spPr>
        <p:txBody>
          <a:bodyPr wrap="square" rtlCol="0">
            <a:spAutoFit/>
          </a:bodyPr>
          <a:lstStyle/>
          <a:p>
            <a:r>
              <a:rPr lang="en-US" dirty="0" smtClean="0">
                <a:hlinkClick r:id="rId3" action="ppaction://hlinksldjump"/>
              </a:rPr>
              <a:t>Back</a:t>
            </a:r>
            <a:r>
              <a:rPr lang="en-US" dirty="0" smtClean="0"/>
              <a:t> 1</a:t>
            </a:r>
            <a:endParaRPr lang="en-US" dirty="0"/>
          </a:p>
        </p:txBody>
      </p:sp>
      <p:sp>
        <p:nvSpPr>
          <p:cNvPr id="6" name="TextBox 5"/>
          <p:cNvSpPr txBox="1"/>
          <p:nvPr/>
        </p:nvSpPr>
        <p:spPr>
          <a:xfrm>
            <a:off x="3419872" y="6309320"/>
            <a:ext cx="1080120" cy="369332"/>
          </a:xfrm>
          <a:prstGeom prst="rect">
            <a:avLst/>
          </a:prstGeom>
          <a:noFill/>
        </p:spPr>
        <p:txBody>
          <a:bodyPr wrap="square" rtlCol="0">
            <a:spAutoFit/>
          </a:bodyPr>
          <a:lstStyle/>
          <a:p>
            <a:r>
              <a:rPr lang="en-US" dirty="0" smtClean="0">
                <a:hlinkClick r:id="rId4" action="ppaction://hlinksldjump"/>
              </a:rPr>
              <a:t>Back </a:t>
            </a:r>
            <a:r>
              <a:rPr lang="en-US" dirty="0" smtClean="0"/>
              <a:t>2</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117693"/>
            <a:ext cx="5436096" cy="6986528"/>
          </a:xfrm>
          <a:prstGeom prst="rect">
            <a:avLst/>
          </a:prstGeom>
          <a:noFill/>
        </p:spPr>
        <p:txBody>
          <a:bodyPr wrap="square" rtlCol="0">
            <a:spAutoFit/>
          </a:bodyPr>
          <a:lstStyle/>
          <a:p>
            <a:r>
              <a:rPr lang="en-US" sz="2400" i="1" dirty="0" smtClean="0">
                <a:solidFill>
                  <a:schemeClr val="bg1"/>
                </a:solidFill>
                <a:latin typeface="Calibri" pitchFamily="34" charset="0"/>
                <a:cs typeface="Calibri" pitchFamily="34" charset="0"/>
              </a:rPr>
              <a:t>Topic 2 Four basics approaches  to the population ageing</a:t>
            </a:r>
          </a:p>
          <a:p>
            <a:endParaRPr lang="en-US" i="1" dirty="0" smtClean="0">
              <a:solidFill>
                <a:schemeClr val="bg1"/>
              </a:solidFill>
              <a:latin typeface="Calibri" pitchFamily="34" charset="0"/>
              <a:cs typeface="Calibri" pitchFamily="34" charset="0"/>
            </a:endParaRPr>
          </a:p>
          <a:p>
            <a:pPr marL="342900" indent="-342900">
              <a:buAutoNum type="arabicPeriod"/>
            </a:pPr>
            <a:r>
              <a:rPr lang="en-US" i="1" dirty="0" smtClean="0">
                <a:solidFill>
                  <a:srgbClr val="FFFF00"/>
                </a:solidFill>
                <a:latin typeface="Calibri" pitchFamily="34" charset="0"/>
                <a:cs typeface="Calibri" pitchFamily="34" charset="0"/>
              </a:rPr>
              <a:t>Workers save more and consume less in order to prepare better for their retirements</a:t>
            </a:r>
            <a:r>
              <a:rPr lang="en-US" i="1" dirty="0" smtClean="0">
                <a:solidFill>
                  <a:schemeClr val="bg1"/>
                </a:solidFill>
                <a:latin typeface="Calibri" pitchFamily="34" charset="0"/>
                <a:cs typeface="Calibri" pitchFamily="34" charset="0"/>
              </a:rPr>
              <a:t>.</a:t>
            </a:r>
          </a:p>
          <a:p>
            <a:pPr marL="342900" indent="-342900"/>
            <a:r>
              <a:rPr lang="en-US" sz="1600" i="1" dirty="0" smtClean="0">
                <a:solidFill>
                  <a:schemeClr val="bg1"/>
                </a:solidFill>
                <a:latin typeface="Calibri" pitchFamily="34" charset="0"/>
                <a:cs typeface="Calibri" pitchFamily="34" charset="0"/>
              </a:rPr>
              <a:t>Evidences – statistics of savings and trend consumption</a:t>
            </a:r>
          </a:p>
          <a:p>
            <a:pPr marL="342900" indent="-342900"/>
            <a:r>
              <a:rPr lang="en-US" i="1" dirty="0" smtClean="0">
                <a:solidFill>
                  <a:schemeClr val="bg1"/>
                </a:solidFill>
                <a:latin typeface="Calibri" pitchFamily="34" charset="0"/>
                <a:cs typeface="Calibri" pitchFamily="34" charset="0"/>
              </a:rPr>
              <a:t>2</a:t>
            </a:r>
            <a:r>
              <a:rPr lang="en-US" i="1" dirty="0" smtClean="0">
                <a:solidFill>
                  <a:schemeClr val="bg1"/>
                </a:solidFill>
                <a:latin typeface="Calibri" pitchFamily="34" charset="0"/>
                <a:cs typeface="Calibri" pitchFamily="34" charset="0"/>
              </a:rPr>
              <a:t>.  </a:t>
            </a:r>
            <a:r>
              <a:rPr lang="en-US" i="1" dirty="0" smtClean="0">
                <a:solidFill>
                  <a:srgbClr val="FFFF00"/>
                </a:solidFill>
                <a:latin typeface="Calibri" pitchFamily="34" charset="0"/>
                <a:cs typeface="Calibri" pitchFamily="34" charset="0"/>
              </a:rPr>
              <a:t>Workers pay higher taxes ( and consume less) in order to finance benefits for older people</a:t>
            </a:r>
          </a:p>
          <a:p>
            <a:pPr marL="342900" indent="-342900"/>
            <a:r>
              <a:rPr lang="en-US" sz="1600" i="1" dirty="0" smtClean="0">
                <a:solidFill>
                  <a:schemeClr val="bg1"/>
                </a:solidFill>
                <a:latin typeface="Calibri" pitchFamily="34" charset="0"/>
                <a:cs typeface="Calibri" pitchFamily="34" charset="0"/>
              </a:rPr>
              <a:t>Social  turbulences -  people are  not accepting  easily  the  increasing of taxation – big </a:t>
            </a:r>
          </a:p>
          <a:p>
            <a:pPr marL="342900" indent="-342900"/>
            <a:r>
              <a:rPr lang="en-US" sz="1600" i="1" dirty="0" smtClean="0">
                <a:solidFill>
                  <a:schemeClr val="bg1"/>
                </a:solidFill>
                <a:latin typeface="Calibri" pitchFamily="34" charset="0"/>
                <a:cs typeface="Calibri" pitchFamily="34" charset="0"/>
              </a:rPr>
              <a:t>A reform of social benefit system is required in many EU countries – Romania case</a:t>
            </a:r>
          </a:p>
          <a:p>
            <a:pPr marL="342900" indent="-342900"/>
            <a:r>
              <a:rPr lang="en-US" i="1" dirty="0" smtClean="0">
                <a:solidFill>
                  <a:schemeClr val="bg1"/>
                </a:solidFill>
                <a:latin typeface="Calibri" pitchFamily="34" charset="0"/>
                <a:cs typeface="Calibri" pitchFamily="34" charset="0"/>
              </a:rPr>
              <a:t>In </a:t>
            </a:r>
            <a:r>
              <a:rPr lang="en-US" i="1" dirty="0" smtClean="0">
                <a:solidFill>
                  <a:schemeClr val="bg1"/>
                </a:solidFill>
                <a:latin typeface="Calibri" pitchFamily="34" charset="0"/>
                <a:cs typeface="Calibri" pitchFamily="34" charset="0"/>
              </a:rPr>
              <a:t>our </a:t>
            </a:r>
            <a:r>
              <a:rPr lang="en-US" i="1" dirty="0" smtClean="0">
                <a:solidFill>
                  <a:schemeClr val="bg1"/>
                </a:solidFill>
                <a:latin typeface="Calibri" pitchFamily="34" charset="0"/>
                <a:cs typeface="Calibri" pitchFamily="34" charset="0"/>
              </a:rPr>
              <a:t>consumption society </a:t>
            </a:r>
            <a:r>
              <a:rPr lang="en-US" i="1" dirty="0" smtClean="0">
                <a:solidFill>
                  <a:schemeClr val="bg1"/>
                </a:solidFill>
                <a:latin typeface="Calibri" pitchFamily="34" charset="0"/>
                <a:cs typeface="Calibri" pitchFamily="34" charset="0"/>
              </a:rPr>
              <a:t>, </a:t>
            </a:r>
            <a:r>
              <a:rPr lang="en-US" i="1" dirty="0" smtClean="0">
                <a:solidFill>
                  <a:schemeClr val="bg1"/>
                </a:solidFill>
                <a:latin typeface="Calibri" pitchFamily="34" charset="0"/>
                <a:cs typeface="Calibri" pitchFamily="34" charset="0"/>
              </a:rPr>
              <a:t>producers/ sellers  are encouraging consumption  through intensive marketing </a:t>
            </a:r>
            <a:r>
              <a:rPr lang="en-US" i="1" dirty="0" smtClean="0">
                <a:solidFill>
                  <a:schemeClr val="bg1"/>
                </a:solidFill>
                <a:latin typeface="Calibri" pitchFamily="34" charset="0"/>
                <a:cs typeface="Calibri" pitchFamily="34" charset="0"/>
              </a:rPr>
              <a:t>campaigns  </a:t>
            </a:r>
            <a:r>
              <a:rPr lang="en-US" i="1" dirty="0" smtClean="0">
                <a:solidFill>
                  <a:schemeClr val="bg1"/>
                </a:solidFill>
                <a:latin typeface="Calibri" pitchFamily="34" charset="0"/>
                <a:cs typeface="Calibri" pitchFamily="34" charset="0"/>
              </a:rPr>
              <a:t>- a lesson to learn …how to educate </a:t>
            </a:r>
            <a:r>
              <a:rPr lang="en-US" i="1" dirty="0" smtClean="0">
                <a:solidFill>
                  <a:schemeClr val="bg1"/>
                </a:solidFill>
                <a:latin typeface="Calibri" pitchFamily="34" charset="0"/>
                <a:cs typeface="Calibri" pitchFamily="34" charset="0"/>
              </a:rPr>
              <a:t>people in this case </a:t>
            </a:r>
            <a:r>
              <a:rPr lang="en-US" i="1" dirty="0" smtClean="0">
                <a:solidFill>
                  <a:schemeClr val="bg1"/>
                </a:solidFill>
                <a:latin typeface="Calibri" pitchFamily="34" charset="0"/>
                <a:cs typeface="Calibri" pitchFamily="34" charset="0"/>
              </a:rPr>
              <a:t>to voluntarily reduce their </a:t>
            </a:r>
            <a:r>
              <a:rPr lang="en-US" i="1" dirty="0" smtClean="0">
                <a:solidFill>
                  <a:schemeClr val="bg1"/>
                </a:solidFill>
                <a:latin typeface="Calibri" pitchFamily="34" charset="0"/>
                <a:cs typeface="Calibri" pitchFamily="34" charset="0"/>
              </a:rPr>
              <a:t>consumption? Is it possible?</a:t>
            </a:r>
            <a:endParaRPr lang="en-US" i="1" dirty="0" smtClean="0">
              <a:solidFill>
                <a:schemeClr val="bg1"/>
              </a:solidFill>
              <a:latin typeface="Calibri" pitchFamily="34" charset="0"/>
              <a:cs typeface="Calibri" pitchFamily="34" charset="0"/>
            </a:endParaRPr>
          </a:p>
          <a:p>
            <a:pPr marL="342900" indent="-342900"/>
            <a:r>
              <a:rPr lang="en-US" i="1" dirty="0" smtClean="0">
                <a:solidFill>
                  <a:schemeClr val="bg1"/>
                </a:solidFill>
                <a:latin typeface="Calibri" pitchFamily="34" charset="0"/>
                <a:cs typeface="Calibri" pitchFamily="34" charset="0"/>
              </a:rPr>
              <a:t>3</a:t>
            </a:r>
            <a:r>
              <a:rPr lang="en-US" i="1" dirty="0" smtClean="0">
                <a:solidFill>
                  <a:srgbClr val="FFFF00"/>
                </a:solidFill>
                <a:latin typeface="Calibri" pitchFamily="34" charset="0"/>
                <a:cs typeface="Calibri" pitchFamily="34" charset="0"/>
              </a:rPr>
              <a:t>.   Benefits ( and thus consumption) for older people are reduced so as to bring them in line with current  tax and saving rates</a:t>
            </a:r>
            <a:r>
              <a:rPr lang="en-US" i="1" dirty="0" smtClean="0">
                <a:solidFill>
                  <a:schemeClr val="bg1"/>
                </a:solidFill>
                <a:latin typeface="Calibri" pitchFamily="34" charset="0"/>
                <a:cs typeface="Calibri" pitchFamily="34" charset="0"/>
              </a:rPr>
              <a:t>.</a:t>
            </a:r>
          </a:p>
          <a:p>
            <a:pPr marL="342900" indent="-342900"/>
            <a:r>
              <a:rPr lang="en-US" sz="1600" i="1" dirty="0" smtClean="0">
                <a:solidFill>
                  <a:schemeClr val="bg1"/>
                </a:solidFill>
                <a:latin typeface="Calibri" pitchFamily="34" charset="0"/>
                <a:cs typeface="Calibri" pitchFamily="34" charset="0"/>
              </a:rPr>
              <a:t>Reducing benefits  </a:t>
            </a:r>
            <a:r>
              <a:rPr lang="en-US" sz="1600" i="1" dirty="0" smtClean="0">
                <a:solidFill>
                  <a:schemeClr val="bg1"/>
                </a:solidFill>
                <a:latin typeface="Calibri" pitchFamily="34" charset="0"/>
                <a:cs typeface="Calibri" pitchFamily="34" charset="0"/>
              </a:rPr>
              <a:t>- a decisional options, need structural reforms of social protection national systems</a:t>
            </a:r>
            <a:endParaRPr lang="en-US" sz="1600" i="1" dirty="0" smtClean="0">
              <a:solidFill>
                <a:schemeClr val="bg1"/>
              </a:solidFill>
              <a:latin typeface="Calibri" pitchFamily="34" charset="0"/>
              <a:cs typeface="Calibri" pitchFamily="34" charset="0"/>
            </a:endParaRPr>
          </a:p>
          <a:p>
            <a:pPr marL="342900" indent="-342900"/>
            <a:r>
              <a:rPr lang="en-US" i="1" dirty="0" smtClean="0">
                <a:solidFill>
                  <a:schemeClr val="bg1"/>
                </a:solidFill>
                <a:latin typeface="Calibri" pitchFamily="34" charset="0"/>
                <a:cs typeface="Calibri" pitchFamily="34" charset="0"/>
              </a:rPr>
              <a:t>4.  </a:t>
            </a:r>
            <a:r>
              <a:rPr lang="en-US" i="1" dirty="0" smtClean="0">
                <a:solidFill>
                  <a:srgbClr val="FFFF00"/>
                </a:solidFill>
                <a:latin typeface="Calibri" pitchFamily="34" charset="0"/>
                <a:cs typeface="Calibri" pitchFamily="34" charset="0"/>
              </a:rPr>
              <a:t>People work longer and retire later, raising their earnings and national </a:t>
            </a:r>
            <a:r>
              <a:rPr lang="en-US" i="1" dirty="0" smtClean="0">
                <a:solidFill>
                  <a:srgbClr val="FFFF00"/>
                </a:solidFill>
                <a:latin typeface="Calibri" pitchFamily="34" charset="0"/>
                <a:cs typeface="Calibri" pitchFamily="34" charset="0"/>
              </a:rPr>
              <a:t>outputs.</a:t>
            </a:r>
            <a:endParaRPr lang="en-US" i="1" dirty="0" smtClean="0">
              <a:solidFill>
                <a:srgbClr val="FFFF00"/>
              </a:solidFill>
              <a:latin typeface="Calibri" pitchFamily="34" charset="0"/>
              <a:cs typeface="Calibri" pitchFamily="34" charset="0"/>
            </a:endParaRPr>
          </a:p>
          <a:p>
            <a:r>
              <a:rPr lang="en-US" dirty="0" smtClean="0">
                <a:solidFill>
                  <a:schemeClr val="bg1"/>
                </a:solidFill>
                <a:latin typeface="Calibri" pitchFamily="34" charset="0"/>
                <a:cs typeface="Calibri" pitchFamily="34" charset="0"/>
              </a:rPr>
              <a:t> </a:t>
            </a:r>
            <a:endParaRPr lang="en-US" dirty="0">
              <a:solidFill>
                <a:schemeClr val="bg1"/>
              </a:solidFill>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9912" y="332656"/>
            <a:ext cx="5112568" cy="6432530"/>
          </a:xfrm>
          <a:prstGeom prst="rect">
            <a:avLst/>
          </a:prstGeom>
        </p:spPr>
        <p:txBody>
          <a:bodyPr wrap="square">
            <a:spAutoFit/>
          </a:bodyPr>
          <a:lstStyle/>
          <a:p>
            <a:pPr marL="342900" indent="-342900" algn="just"/>
            <a:r>
              <a:rPr lang="en-US" sz="2400" b="1" i="1" dirty="0" smtClean="0">
                <a:solidFill>
                  <a:schemeClr val="bg1"/>
                </a:solidFill>
                <a:latin typeface="Calibri" pitchFamily="34" charset="0"/>
                <a:cs typeface="Calibri" pitchFamily="34" charset="0"/>
              </a:rPr>
              <a:t>Topic 3. People’s </a:t>
            </a:r>
            <a:r>
              <a:rPr lang="en-US" sz="2400" b="1" i="1" dirty="0" smtClean="0">
                <a:solidFill>
                  <a:schemeClr val="bg1"/>
                </a:solidFill>
                <a:latin typeface="Calibri" pitchFamily="34" charset="0"/>
                <a:cs typeface="Calibri" pitchFamily="34" charset="0"/>
              </a:rPr>
              <a:t>economic </a:t>
            </a:r>
            <a:r>
              <a:rPr lang="en-US" sz="2400" b="1" i="1" dirty="0" err="1" smtClean="0">
                <a:solidFill>
                  <a:schemeClr val="bg1"/>
                </a:solidFill>
                <a:latin typeface="Calibri" pitchFamily="34" charset="0"/>
                <a:cs typeface="Calibri" pitchFamily="34" charset="0"/>
              </a:rPr>
              <a:t>behaviour</a:t>
            </a:r>
            <a:r>
              <a:rPr lang="en-US" sz="2400" b="1" i="1" dirty="0" smtClean="0">
                <a:solidFill>
                  <a:schemeClr val="bg1"/>
                </a:solidFill>
                <a:latin typeface="Calibri" pitchFamily="34" charset="0"/>
                <a:cs typeface="Calibri" pitchFamily="34" charset="0"/>
              </a:rPr>
              <a:t> during  their life </a:t>
            </a:r>
            <a:r>
              <a:rPr lang="en-US" sz="2400" b="1" i="1" dirty="0" smtClean="0">
                <a:solidFill>
                  <a:schemeClr val="bg1"/>
                </a:solidFill>
                <a:latin typeface="Calibri" pitchFamily="34" charset="0"/>
                <a:cs typeface="Calibri" pitchFamily="34" charset="0"/>
              </a:rPr>
              <a:t>cycle (1)</a:t>
            </a:r>
          </a:p>
          <a:p>
            <a:pPr marL="342900" indent="-342900" algn="just"/>
            <a:endParaRPr lang="en-US" sz="2400" b="1" i="1" dirty="0" smtClean="0">
              <a:solidFill>
                <a:schemeClr val="bg1"/>
              </a:solidFill>
              <a:latin typeface="Calibri" pitchFamily="34" charset="0"/>
              <a:cs typeface="Calibri" pitchFamily="34" charset="0"/>
            </a:endParaRPr>
          </a:p>
          <a:p>
            <a:pPr marL="457200" indent="-457200" algn="just">
              <a:buAutoNum type="alphaLcParenR"/>
            </a:pPr>
            <a:r>
              <a:rPr lang="en-US" sz="2000" i="1" dirty="0" err="1" smtClean="0">
                <a:solidFill>
                  <a:schemeClr val="bg1"/>
                </a:solidFill>
                <a:latin typeface="Calibri" pitchFamily="34" charset="0"/>
                <a:cs typeface="Calibri" pitchFamily="34" charset="0"/>
              </a:rPr>
              <a:t>Behaviour</a:t>
            </a:r>
            <a:r>
              <a:rPr lang="en-US" sz="2000" i="1" dirty="0" smtClean="0">
                <a:solidFill>
                  <a:schemeClr val="bg1"/>
                </a:solidFill>
                <a:latin typeface="Calibri" pitchFamily="34" charset="0"/>
                <a:cs typeface="Calibri" pitchFamily="34" charset="0"/>
              </a:rPr>
              <a:t>‘ determinants :</a:t>
            </a:r>
          </a:p>
          <a:p>
            <a:pPr algn="just">
              <a:buFontTx/>
              <a:buChar char="-"/>
            </a:pPr>
            <a:r>
              <a:rPr lang="en-US" sz="2000" i="1" dirty="0" smtClean="0">
                <a:solidFill>
                  <a:schemeClr val="bg1"/>
                </a:solidFill>
                <a:latin typeface="Calibri" pitchFamily="34" charset="0"/>
                <a:cs typeface="Calibri" pitchFamily="34" charset="0"/>
              </a:rPr>
              <a:t>Factors affecting income security in old age (aggregate demand, savings and investments) -  </a:t>
            </a:r>
          </a:p>
          <a:p>
            <a:pPr algn="just">
              <a:buFontTx/>
              <a:buChar char="-"/>
            </a:pPr>
            <a:r>
              <a:rPr lang="en-US" sz="2000" i="1" dirty="0" smtClean="0">
                <a:solidFill>
                  <a:schemeClr val="bg1"/>
                </a:solidFill>
                <a:latin typeface="Calibri" pitchFamily="34" charset="0"/>
                <a:cs typeface="Calibri" pitchFamily="34" charset="0"/>
              </a:rPr>
              <a:t>- the society ‘s burden in transfer flows through all public and private channels</a:t>
            </a:r>
          </a:p>
          <a:p>
            <a:pPr algn="just">
              <a:buFontTx/>
              <a:buChar char="-"/>
            </a:pPr>
            <a:r>
              <a:rPr lang="en-US" sz="2000" i="1" dirty="0" smtClean="0">
                <a:solidFill>
                  <a:schemeClr val="bg1"/>
                </a:solidFill>
                <a:latin typeface="Calibri" pitchFamily="34" charset="0"/>
                <a:cs typeface="Calibri" pitchFamily="34" charset="0"/>
              </a:rPr>
              <a:t>The capability for governments to maintain the current levels of publicly funded support for old people</a:t>
            </a:r>
          </a:p>
          <a:p>
            <a:pPr algn="just"/>
            <a:r>
              <a:rPr lang="en-US" sz="2000" i="1" dirty="0" smtClean="0">
                <a:solidFill>
                  <a:schemeClr val="bg1"/>
                </a:solidFill>
                <a:latin typeface="Calibri" pitchFamily="34" charset="0"/>
                <a:cs typeface="Calibri" pitchFamily="34" charset="0"/>
              </a:rPr>
              <a:t>b) Investigate trends in private pension provisions </a:t>
            </a:r>
          </a:p>
          <a:p>
            <a:pPr algn="just">
              <a:buAutoNum type="alphaLcParenR" startAt="3"/>
            </a:pPr>
            <a:r>
              <a:rPr lang="en-US" sz="2000" i="1" dirty="0" smtClean="0">
                <a:solidFill>
                  <a:schemeClr val="bg1"/>
                </a:solidFill>
                <a:latin typeface="Calibri" pitchFamily="34" charset="0"/>
                <a:cs typeface="Calibri" pitchFamily="34" charset="0"/>
              </a:rPr>
              <a:t>What levels of personal savings would be  necessary  in order for people to sustain  their living standards in retirement ? </a:t>
            </a:r>
          </a:p>
          <a:p>
            <a:pPr algn="just"/>
            <a:r>
              <a:rPr lang="en-US" sz="2000" b="1" i="1" dirty="0" smtClean="0">
                <a:solidFill>
                  <a:srgbClr val="FFFF00"/>
                </a:solidFill>
                <a:latin typeface="Calibri" pitchFamily="34" charset="0"/>
                <a:cs typeface="Calibri" pitchFamily="34" charset="0"/>
              </a:rPr>
              <a:t>Our options are few : consume less, work more or both! Are we prepare to accept it? </a:t>
            </a:r>
          </a:p>
          <a:p>
            <a:pPr algn="just"/>
            <a:r>
              <a:rPr lang="en-US" sz="2000" b="1" i="1" dirty="0" smtClean="0">
                <a:solidFill>
                  <a:srgbClr val="FFFF00"/>
                </a:solidFill>
                <a:latin typeface="Calibri" pitchFamily="34" charset="0"/>
                <a:cs typeface="Calibri" pitchFamily="34" charset="0"/>
                <a:hlinkClick r:id="rId3" action="ppaction://hlinksldjump"/>
              </a:rPr>
              <a:t>Romanians are not</a:t>
            </a:r>
            <a:r>
              <a:rPr lang="en-US" sz="2000" b="1" i="1" dirty="0" smtClean="0">
                <a:solidFill>
                  <a:srgbClr val="FFFF00"/>
                </a:solidFill>
                <a:latin typeface="Calibri" pitchFamily="34" charset="0"/>
                <a:cs typeface="Calibri" pitchFamily="34" charset="0"/>
              </a:rPr>
              <a:t>…</a:t>
            </a:r>
          </a:p>
          <a:p>
            <a:pPr algn="just"/>
            <a:endParaRPr lang="en-US" sz="2000" b="1" i="1" dirty="0" smtClean="0">
              <a:solidFill>
                <a:srgbClr val="FFFF00"/>
              </a:solidFill>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9912" y="332656"/>
            <a:ext cx="5112568" cy="6801862"/>
          </a:xfrm>
          <a:prstGeom prst="rect">
            <a:avLst/>
          </a:prstGeom>
        </p:spPr>
        <p:txBody>
          <a:bodyPr wrap="square">
            <a:spAutoFit/>
          </a:bodyPr>
          <a:lstStyle/>
          <a:p>
            <a:pPr marL="342900" indent="-342900" algn="just"/>
            <a:r>
              <a:rPr lang="en-US" sz="2400" i="1" dirty="0" smtClean="0">
                <a:solidFill>
                  <a:schemeClr val="bg1"/>
                </a:solidFill>
                <a:latin typeface="Calibri" pitchFamily="34" charset="0"/>
                <a:cs typeface="Calibri" pitchFamily="34" charset="0"/>
              </a:rPr>
              <a:t>Topic 3. People’s </a:t>
            </a:r>
            <a:r>
              <a:rPr lang="en-US" sz="2400" i="1" dirty="0" smtClean="0">
                <a:solidFill>
                  <a:schemeClr val="bg1"/>
                </a:solidFill>
                <a:latin typeface="Calibri" pitchFamily="34" charset="0"/>
                <a:cs typeface="Calibri" pitchFamily="34" charset="0"/>
              </a:rPr>
              <a:t>economic </a:t>
            </a:r>
            <a:r>
              <a:rPr lang="en-US" sz="2400" i="1" dirty="0" err="1" smtClean="0">
                <a:solidFill>
                  <a:schemeClr val="bg1"/>
                </a:solidFill>
                <a:latin typeface="Calibri" pitchFamily="34" charset="0"/>
                <a:cs typeface="Calibri" pitchFamily="34" charset="0"/>
              </a:rPr>
              <a:t>behaviour</a:t>
            </a:r>
            <a:r>
              <a:rPr lang="en-US" sz="2400" i="1" dirty="0" smtClean="0">
                <a:solidFill>
                  <a:schemeClr val="bg1"/>
                </a:solidFill>
                <a:latin typeface="Calibri" pitchFamily="34" charset="0"/>
                <a:cs typeface="Calibri" pitchFamily="34" charset="0"/>
              </a:rPr>
              <a:t> during  their life </a:t>
            </a:r>
            <a:r>
              <a:rPr lang="en-US" sz="2400" i="1" dirty="0" smtClean="0">
                <a:solidFill>
                  <a:schemeClr val="bg1"/>
                </a:solidFill>
                <a:latin typeface="Calibri" pitchFamily="34" charset="0"/>
                <a:cs typeface="Calibri" pitchFamily="34" charset="0"/>
              </a:rPr>
              <a:t>cycle (2)</a:t>
            </a:r>
          </a:p>
          <a:p>
            <a:pPr marL="342900" indent="-342900" algn="just">
              <a:buFontTx/>
              <a:buChar char="-"/>
            </a:pPr>
            <a:r>
              <a:rPr lang="en-US" sz="2000" i="1" dirty="0" smtClean="0">
                <a:solidFill>
                  <a:schemeClr val="bg1"/>
                </a:solidFill>
                <a:latin typeface="Calibri" pitchFamily="34" charset="0"/>
                <a:cs typeface="Calibri" pitchFamily="34" charset="0"/>
              </a:rPr>
              <a:t>Higher saving rates for working population will reduce their current consumption!!!!</a:t>
            </a:r>
          </a:p>
          <a:p>
            <a:pPr marL="342900" indent="-342900" algn="just"/>
            <a:r>
              <a:rPr lang="en-US" sz="2000" i="1" dirty="0" smtClean="0">
                <a:solidFill>
                  <a:schemeClr val="bg1"/>
                </a:solidFill>
                <a:latin typeface="Calibri" pitchFamily="34" charset="0"/>
                <a:cs typeface="Calibri" pitchFamily="34" charset="0"/>
              </a:rPr>
              <a:t>-  Age  patterns of consumption have been changed </a:t>
            </a:r>
          </a:p>
          <a:p>
            <a:pPr marL="342900" indent="-342900" algn="just"/>
            <a:r>
              <a:rPr lang="en-US" sz="2000" i="1" dirty="0" smtClean="0">
                <a:solidFill>
                  <a:schemeClr val="bg1"/>
                </a:solidFill>
                <a:latin typeface="Calibri" pitchFamily="34" charset="0"/>
                <a:cs typeface="Calibri" pitchFamily="34" charset="0"/>
              </a:rPr>
              <a:t>- Raising payroll taxes  would reduce consumption  and it making  possible to  pay more benefits for current and future elderly population</a:t>
            </a:r>
          </a:p>
          <a:p>
            <a:pPr marL="342900" indent="-342900" algn="just">
              <a:buFontTx/>
              <a:buChar char="-"/>
            </a:pPr>
            <a:r>
              <a:rPr lang="en-US" sz="2000" i="1" dirty="0" smtClean="0">
                <a:solidFill>
                  <a:schemeClr val="bg1"/>
                </a:solidFill>
                <a:latin typeface="Calibri" pitchFamily="34" charset="0"/>
                <a:cs typeface="Calibri" pitchFamily="34" charset="0"/>
              </a:rPr>
              <a:t>Basically the fundamental issue that society faces is how to allocate the increased costs of population ageing across these sources</a:t>
            </a:r>
          </a:p>
          <a:p>
            <a:pPr marL="342900" indent="-342900" algn="just">
              <a:buFontTx/>
              <a:buChar char="-"/>
            </a:pPr>
            <a:r>
              <a:rPr lang="en-US" sz="2000" i="1" dirty="0" smtClean="0">
                <a:solidFill>
                  <a:schemeClr val="bg1"/>
                </a:solidFill>
                <a:latin typeface="Calibri" pitchFamily="34" charset="0"/>
                <a:cs typeface="Calibri" pitchFamily="34" charset="0"/>
              </a:rPr>
              <a:t>Each option= different implications</a:t>
            </a:r>
          </a:p>
          <a:p>
            <a:pPr marL="342900" indent="-342900" algn="just">
              <a:buFontTx/>
              <a:buChar char="-"/>
            </a:pPr>
            <a:r>
              <a:rPr lang="en-US" sz="2000" i="1" dirty="0" smtClean="0">
                <a:solidFill>
                  <a:schemeClr val="bg1"/>
                </a:solidFill>
                <a:latin typeface="Calibri" pitchFamily="34" charset="0"/>
                <a:cs typeface="Calibri" pitchFamily="34" charset="0"/>
              </a:rPr>
              <a:t>It’s time to act any delay will be  a heavy “legacy liability” that will be passed to future generations</a:t>
            </a:r>
            <a:r>
              <a:rPr lang="en-US" sz="2400" i="1" dirty="0" smtClean="0">
                <a:solidFill>
                  <a:schemeClr val="bg1"/>
                </a:solidFill>
                <a:latin typeface="Calibri" pitchFamily="34" charset="0"/>
                <a:cs typeface="Calibri" pitchFamily="34" charset="0"/>
              </a:rPr>
              <a:t>.</a:t>
            </a:r>
          </a:p>
          <a:p>
            <a:pPr marL="342900" indent="-342900" algn="just">
              <a:buFontTx/>
              <a:buChar char="-"/>
            </a:pPr>
            <a:r>
              <a:rPr lang="en-US" sz="2000" i="1" u="sng" dirty="0" smtClean="0">
                <a:solidFill>
                  <a:schemeClr val="bg1"/>
                </a:solidFill>
                <a:latin typeface="Calibri" pitchFamily="34" charset="0"/>
                <a:cs typeface="Calibri" pitchFamily="34" charset="0"/>
              </a:rPr>
              <a:t>Social effects</a:t>
            </a:r>
            <a:r>
              <a:rPr lang="en-US" sz="2000" i="1" dirty="0" smtClean="0">
                <a:solidFill>
                  <a:schemeClr val="bg1"/>
                </a:solidFill>
                <a:latin typeface="Calibri" pitchFamily="34" charset="0"/>
                <a:cs typeface="Calibri" pitchFamily="34" charset="0"/>
              </a:rPr>
              <a:t>: impacts on families, households structure, redesign the transportation or built environment</a:t>
            </a:r>
          </a:p>
          <a:p>
            <a:pPr marL="342900" indent="-342900" algn="just"/>
            <a:endParaRPr lang="en-US" sz="2400" i="1" dirty="0" smtClean="0">
              <a:solidFill>
                <a:schemeClr val="bg1"/>
              </a:solidFill>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404664"/>
            <a:ext cx="5328592" cy="6186309"/>
          </a:xfrm>
          <a:prstGeom prst="rect">
            <a:avLst/>
          </a:prstGeom>
        </p:spPr>
        <p:txBody>
          <a:bodyPr wrap="square">
            <a:spAutoFit/>
          </a:bodyPr>
          <a:lstStyle/>
          <a:p>
            <a:pPr algn="just"/>
            <a:r>
              <a:rPr lang="en-US" sz="2200" i="1" dirty="0" smtClean="0">
                <a:solidFill>
                  <a:schemeClr val="bg1"/>
                </a:solidFill>
                <a:latin typeface="Calibri" pitchFamily="34" charset="0"/>
                <a:cs typeface="Calibri" pitchFamily="34" charset="0"/>
              </a:rPr>
              <a:t>Topic 4 The policy-makers </a:t>
            </a:r>
            <a:r>
              <a:rPr lang="en-US" sz="2200" i="1" dirty="0" smtClean="0">
                <a:solidFill>
                  <a:schemeClr val="bg1"/>
                </a:solidFill>
                <a:latin typeface="Calibri" pitchFamily="34" charset="0"/>
                <a:cs typeface="Calibri" pitchFamily="34" charset="0"/>
              </a:rPr>
              <a:t>of today and their legacy to pass on future </a:t>
            </a:r>
            <a:r>
              <a:rPr lang="en-US" sz="2200" i="1" dirty="0" smtClean="0">
                <a:solidFill>
                  <a:schemeClr val="bg1"/>
                </a:solidFill>
                <a:latin typeface="Calibri" pitchFamily="34" charset="0"/>
                <a:cs typeface="Calibri" pitchFamily="34" charset="0"/>
              </a:rPr>
              <a:t>generations</a:t>
            </a:r>
          </a:p>
          <a:p>
            <a:pPr algn="just"/>
            <a:endParaRPr lang="en-US" sz="2200" i="1" dirty="0" smtClean="0">
              <a:solidFill>
                <a:schemeClr val="bg1"/>
              </a:solidFill>
              <a:latin typeface="Calibri" pitchFamily="34" charset="0"/>
              <a:cs typeface="Calibri" pitchFamily="34" charset="0"/>
            </a:endParaRPr>
          </a:p>
          <a:p>
            <a:pPr algn="just"/>
            <a:r>
              <a:rPr lang="en-US" sz="2200" i="1" dirty="0" smtClean="0">
                <a:solidFill>
                  <a:schemeClr val="bg1"/>
                </a:solidFill>
                <a:latin typeface="Calibri" pitchFamily="34" charset="0"/>
                <a:cs typeface="Calibri" pitchFamily="34" charset="0"/>
              </a:rPr>
              <a:t>- The economic prospects in the coming years</a:t>
            </a:r>
          </a:p>
          <a:p>
            <a:pPr algn="just"/>
            <a:r>
              <a:rPr lang="en-US" sz="2200" i="1" dirty="0" smtClean="0">
                <a:solidFill>
                  <a:schemeClr val="bg1"/>
                </a:solidFill>
                <a:latin typeface="Calibri" pitchFamily="34" charset="0"/>
                <a:cs typeface="Calibri" pitchFamily="34" charset="0"/>
              </a:rPr>
              <a:t>-The sources of economic growth:  productivity, innovation, creativity</a:t>
            </a:r>
          </a:p>
          <a:p>
            <a:pPr algn="just">
              <a:buFontTx/>
              <a:buChar char="-"/>
            </a:pPr>
            <a:r>
              <a:rPr lang="en-US" sz="2200" i="1" dirty="0" smtClean="0">
                <a:solidFill>
                  <a:schemeClr val="bg1"/>
                </a:solidFill>
                <a:latin typeface="Calibri" pitchFamily="34" charset="0"/>
                <a:cs typeface="Calibri" pitchFamily="34" charset="0"/>
              </a:rPr>
              <a:t>The generation and distribution of new scientific, technological  knowledge  as  gains in efficiency. </a:t>
            </a:r>
          </a:p>
          <a:p>
            <a:pPr algn="just">
              <a:buFontTx/>
              <a:buChar char="-"/>
            </a:pPr>
            <a:r>
              <a:rPr lang="en-US" sz="2200" i="1" dirty="0" smtClean="0">
                <a:solidFill>
                  <a:schemeClr val="bg1"/>
                </a:solidFill>
                <a:latin typeface="Calibri" pitchFamily="34" charset="0"/>
                <a:cs typeface="Calibri" pitchFamily="34" charset="0"/>
              </a:rPr>
              <a:t> The need for actions  should be seen as a today decision no a later one. Economic crisis in EU 27  is  telling to policy- makers that urgent  decisions are more than welcome.</a:t>
            </a:r>
          </a:p>
          <a:p>
            <a:pPr algn="just"/>
            <a:r>
              <a:rPr lang="en-US" sz="2200" i="1" dirty="0" smtClean="0">
                <a:solidFill>
                  <a:schemeClr val="bg1"/>
                </a:solidFill>
                <a:latin typeface="Calibri" pitchFamily="34" charset="0"/>
                <a:cs typeface="Calibri" pitchFamily="34" charset="0"/>
              </a:rPr>
              <a:t>- </a:t>
            </a:r>
            <a:r>
              <a:rPr lang="en-US" sz="2200" i="1" dirty="0" smtClean="0">
                <a:solidFill>
                  <a:srgbClr val="FFFF00"/>
                </a:solidFill>
                <a:latin typeface="Calibri" pitchFamily="34" charset="0"/>
                <a:cs typeface="Calibri" pitchFamily="34" charset="0"/>
                <a:hlinkClick r:id="rId3" action="ppaction://hlinksldjump"/>
              </a:rPr>
              <a:t>Fiscal policy </a:t>
            </a:r>
            <a:r>
              <a:rPr lang="en-US" sz="2200" i="1" dirty="0" smtClean="0">
                <a:solidFill>
                  <a:schemeClr val="bg1"/>
                </a:solidFill>
                <a:latin typeface="Calibri" pitchFamily="34" charset="0"/>
                <a:cs typeface="Calibri" pitchFamily="34" charset="0"/>
              </a:rPr>
              <a:t>– many state budgets are imbalanced  or the equilibrium between  revenue and spending  is rather fragile. </a:t>
            </a:r>
          </a:p>
          <a:p>
            <a:pPr algn="just"/>
            <a:endParaRPr lang="en-US" sz="2200" dirty="0" smtClean="0">
              <a:solidFill>
                <a:schemeClr val="bg1"/>
              </a:solidFill>
              <a:latin typeface="Calibri" pitchFamily="34" charset="0"/>
              <a:cs typeface="Calibri" pitchFamily="34" charset="0"/>
            </a:endParaRPr>
          </a:p>
          <a:p>
            <a:pPr algn="just"/>
            <a:endParaRPr lang="en-US" sz="2200" dirty="0" smtClean="0">
              <a:solidFill>
                <a:schemeClr val="bg1"/>
              </a:solidFill>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553200" cy="838200"/>
          </a:xfrm>
        </p:spPr>
        <p:txBody>
          <a:bodyPr/>
          <a:lstStyle/>
          <a:p>
            <a:r>
              <a:rPr lang="en-US" sz="2800" dirty="0" smtClean="0">
                <a:latin typeface="Calibri" pitchFamily="34" charset="0"/>
                <a:cs typeface="Calibri" pitchFamily="34" charset="0"/>
              </a:rPr>
              <a:t>Population ageing – fiscal impact </a:t>
            </a:r>
            <a:endParaRPr lang="en-US" sz="2800" dirty="0">
              <a:latin typeface="Calibri" pitchFamily="34" charset="0"/>
              <a:cs typeface="Calibri" pitchFamily="34" charset="0"/>
            </a:endParaRPr>
          </a:p>
        </p:txBody>
      </p:sp>
      <p:pic>
        <p:nvPicPr>
          <p:cNvPr id="35842" name="Picture 2"/>
          <p:cNvPicPr>
            <a:picLocks noChangeAspect="1" noChangeArrowheads="1"/>
          </p:cNvPicPr>
          <p:nvPr/>
        </p:nvPicPr>
        <p:blipFill>
          <a:blip r:embed="rId2" cstate="print"/>
          <a:srcRect/>
          <a:stretch>
            <a:fillRect/>
          </a:stretch>
        </p:blipFill>
        <p:spPr bwMode="auto">
          <a:xfrm>
            <a:off x="467544" y="1556792"/>
            <a:ext cx="6172200" cy="3762375"/>
          </a:xfrm>
          <a:prstGeom prst="rect">
            <a:avLst/>
          </a:prstGeom>
          <a:noFill/>
          <a:ln w="9525">
            <a:noFill/>
            <a:miter lim="800000"/>
            <a:headEnd/>
            <a:tailEnd/>
          </a:ln>
        </p:spPr>
      </p:pic>
      <p:sp>
        <p:nvSpPr>
          <p:cNvPr id="5" name="TextBox 4"/>
          <p:cNvSpPr txBox="1"/>
          <p:nvPr/>
        </p:nvSpPr>
        <p:spPr>
          <a:xfrm>
            <a:off x="1691680" y="6165304"/>
            <a:ext cx="864096" cy="369332"/>
          </a:xfrm>
          <a:prstGeom prst="rect">
            <a:avLst/>
          </a:prstGeom>
          <a:noFill/>
        </p:spPr>
        <p:txBody>
          <a:bodyPr wrap="square" rtlCol="0">
            <a:spAutoFit/>
          </a:bodyPr>
          <a:lstStyle/>
          <a:p>
            <a:r>
              <a:rPr lang="en-US" b="1" dirty="0" smtClean="0">
                <a:latin typeface="Calibri" pitchFamily="34" charset="0"/>
                <a:cs typeface="Calibri" pitchFamily="34" charset="0"/>
                <a:hlinkClick r:id="rId3" action="ppaction://hlinksldjump"/>
              </a:rPr>
              <a:t>back</a:t>
            </a:r>
            <a:endParaRPr lang="en-US" b="1" dirty="0">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5. Further research - suggestions</a:t>
            </a:r>
            <a:endParaRPr lang="en-US" b="1" dirty="0">
              <a:latin typeface="Calibri" pitchFamily="34" charset="0"/>
              <a:cs typeface="Calibri" pitchFamily="34" charset="0"/>
            </a:endParaRPr>
          </a:p>
        </p:txBody>
      </p:sp>
      <p:sp>
        <p:nvSpPr>
          <p:cNvPr id="5" name="TextBox 4"/>
          <p:cNvSpPr txBox="1"/>
          <p:nvPr/>
        </p:nvSpPr>
        <p:spPr>
          <a:xfrm>
            <a:off x="611560" y="2420888"/>
            <a:ext cx="6480720" cy="2308324"/>
          </a:xfrm>
          <a:prstGeom prst="rect">
            <a:avLst/>
          </a:prstGeom>
          <a:noFill/>
        </p:spPr>
        <p:txBody>
          <a:bodyPr wrap="square" rtlCol="0">
            <a:spAutoFit/>
          </a:bodyPr>
          <a:lstStyle/>
          <a:p>
            <a:r>
              <a:rPr lang="en-US" dirty="0" smtClean="0"/>
              <a:t>4 main area:</a:t>
            </a:r>
          </a:p>
          <a:p>
            <a:endParaRPr lang="en-US" dirty="0" smtClean="0"/>
          </a:p>
          <a:p>
            <a:pPr>
              <a:buFont typeface="Arial" pitchFamily="34" charset="0"/>
              <a:buChar char="•"/>
            </a:pPr>
            <a:r>
              <a:rPr lang="en-US" dirty="0" smtClean="0"/>
              <a:t> Demographic and health measurement and projections</a:t>
            </a:r>
          </a:p>
          <a:p>
            <a:pPr>
              <a:buFont typeface="Arial" pitchFamily="34" charset="0"/>
              <a:buChar char="•"/>
            </a:pPr>
            <a:r>
              <a:rPr lang="en-US" dirty="0" smtClean="0"/>
              <a:t> E</a:t>
            </a:r>
            <a:r>
              <a:rPr lang="en-US" dirty="0" smtClean="0"/>
              <a:t>valuate the capacity to work longer</a:t>
            </a:r>
          </a:p>
          <a:p>
            <a:pPr>
              <a:buFont typeface="Arial" pitchFamily="34" charset="0"/>
              <a:buChar char="•"/>
            </a:pPr>
            <a:r>
              <a:rPr lang="en-US" dirty="0" smtClean="0"/>
              <a:t> C</a:t>
            </a:r>
            <a:r>
              <a:rPr lang="en-US" dirty="0" smtClean="0"/>
              <a:t>hanges in consumption and savings through a better communication ….to achieve this desired social </a:t>
            </a:r>
            <a:r>
              <a:rPr lang="en-US" dirty="0" err="1" smtClean="0"/>
              <a:t>behaviour</a:t>
            </a:r>
            <a:endParaRPr lang="en-US" dirty="0" smtClean="0"/>
          </a:p>
          <a:p>
            <a:pPr>
              <a:buFont typeface="Arial" pitchFamily="34" charset="0"/>
              <a:buChar char="•"/>
            </a:pPr>
            <a:r>
              <a:rPr lang="en-US" dirty="0" smtClean="0"/>
              <a:t>  modeling the efforts of decision-makers, and build reliable data on the structural changes in revenue and spending</a:t>
            </a:r>
            <a:endParaRPr lang="en-US" dirty="0"/>
          </a:p>
        </p:txBody>
      </p:sp>
      <p:sp>
        <p:nvSpPr>
          <p:cNvPr id="6" name="TextBox 5"/>
          <p:cNvSpPr txBox="1"/>
          <p:nvPr/>
        </p:nvSpPr>
        <p:spPr>
          <a:xfrm>
            <a:off x="827584" y="5445224"/>
            <a:ext cx="3744416" cy="646331"/>
          </a:xfrm>
          <a:prstGeom prst="rect">
            <a:avLst/>
          </a:prstGeom>
          <a:noFill/>
        </p:spPr>
        <p:txBody>
          <a:bodyPr wrap="square" rtlCol="0">
            <a:spAutoFit/>
          </a:bodyPr>
          <a:lstStyle/>
          <a:p>
            <a:r>
              <a:rPr lang="en-US" b="1" dirty="0" smtClean="0"/>
              <a:t>Thank you! </a:t>
            </a:r>
          </a:p>
          <a:p>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183880" cy="1051560"/>
          </a:xfrm>
        </p:spPr>
        <p:txBody>
          <a:bodyPr/>
          <a:lstStyle/>
          <a:p>
            <a:r>
              <a:rPr lang="fr-FR" sz="2800" b="1" dirty="0" smtClean="0">
                <a:latin typeface="Calibri" pitchFamily="34" charset="0"/>
                <a:cs typeface="Calibri" pitchFamily="34" charset="0"/>
              </a:rPr>
              <a:t>Population</a:t>
            </a:r>
            <a:r>
              <a:rPr lang="fr-FR" b="1" dirty="0" smtClean="0">
                <a:latin typeface="Calibri" pitchFamily="34" charset="0"/>
                <a:cs typeface="Calibri" pitchFamily="34" charset="0"/>
              </a:rPr>
              <a:t> </a:t>
            </a:r>
            <a:r>
              <a:rPr lang="fr-FR" b="1" dirty="0" err="1" smtClean="0">
                <a:latin typeface="Calibri" pitchFamily="34" charset="0"/>
                <a:cs typeface="Calibri" pitchFamily="34" charset="0"/>
              </a:rPr>
              <a:t>ageing</a:t>
            </a:r>
            <a:r>
              <a:rPr lang="fr-FR" b="1" dirty="0" smtClean="0">
                <a:latin typeface="Calibri" pitchFamily="34" charset="0"/>
                <a:cs typeface="Calibri" pitchFamily="34" charset="0"/>
              </a:rPr>
              <a:t> – a reality</a:t>
            </a:r>
            <a:endParaRPr lang="fr-FR" b="1" dirty="0">
              <a:latin typeface="Calibri" pitchFamily="34" charset="0"/>
              <a:cs typeface="Calibri" pitchFamily="34" charset="0"/>
            </a:endParaRPr>
          </a:p>
        </p:txBody>
      </p:sp>
      <p:sp>
        <p:nvSpPr>
          <p:cNvPr id="3" name="Content Placeholder 2"/>
          <p:cNvSpPr>
            <a:spLocks noGrp="1"/>
          </p:cNvSpPr>
          <p:nvPr>
            <p:ph idx="1"/>
          </p:nvPr>
        </p:nvSpPr>
        <p:spPr>
          <a:xfrm>
            <a:off x="467544" y="1628800"/>
            <a:ext cx="8183880" cy="4187952"/>
          </a:xfrm>
        </p:spPr>
        <p:txBody>
          <a:bodyPr/>
          <a:lstStyle/>
          <a:p>
            <a:r>
              <a:rPr lang="en-US" sz="1800" i="1" dirty="0" smtClean="0"/>
              <a:t>Population is ageing.  The problem becomes a global problem because of the linkages across nations. PA is more pronounced in most higher-income countries and is progressing quickly in some developing countries , notably China.</a:t>
            </a:r>
          </a:p>
          <a:p>
            <a:pPr>
              <a:buNone/>
            </a:pPr>
            <a:endParaRPr lang="en-US" sz="1800" dirty="0" smtClean="0"/>
          </a:p>
          <a:p>
            <a:r>
              <a:rPr lang="en-US" sz="1800" b="1" i="1" dirty="0" smtClean="0"/>
              <a:t>Why? </a:t>
            </a:r>
          </a:p>
          <a:p>
            <a:pPr marL="514350" indent="-514350">
              <a:buFont typeface="+mj-lt"/>
              <a:buAutoNum type="arabicPeriod"/>
            </a:pPr>
            <a:r>
              <a:rPr lang="en-US" sz="1800" dirty="0" smtClean="0"/>
              <a:t>People are living longer: Life expectancy in the EU continues to increase rapidly (the share of over 65 years old in the society is rising rapidly)</a:t>
            </a:r>
          </a:p>
          <a:p>
            <a:pPr marL="514350" indent="-514350">
              <a:buFont typeface="+mj-lt"/>
              <a:buAutoNum type="arabicPeriod"/>
            </a:pPr>
            <a:r>
              <a:rPr lang="en-US" sz="1800" dirty="0" smtClean="0"/>
              <a:t>The fertility rate decreases and its causes  slower population </a:t>
            </a:r>
          </a:p>
          <a:p>
            <a:pPr marL="514350" indent="-514350">
              <a:buNone/>
            </a:pPr>
            <a:r>
              <a:rPr lang="en-US" sz="1800" dirty="0" smtClean="0"/>
              <a:t>        growth.</a:t>
            </a:r>
          </a:p>
          <a:p>
            <a:pPr marL="514350" indent="-514350">
              <a:buAutoNum type="arabicPeriod" startAt="3"/>
            </a:pPr>
            <a:r>
              <a:rPr lang="en-US" sz="1800" dirty="0" smtClean="0"/>
              <a:t>Many of additional years that people are living are</a:t>
            </a:r>
          </a:p>
          <a:p>
            <a:pPr marL="514350" indent="-514350">
              <a:buNone/>
            </a:pPr>
            <a:r>
              <a:rPr lang="en-US" sz="1800" dirty="0" smtClean="0"/>
              <a:t>        healthy ones.</a:t>
            </a:r>
          </a:p>
          <a:p>
            <a:pPr marL="514350" indent="-514350">
              <a:buNone/>
            </a:pPr>
            <a:endParaRPr lang="fr-FR" sz="1800" dirty="0"/>
          </a:p>
        </p:txBody>
      </p:sp>
      <p:sp>
        <p:nvSpPr>
          <p:cNvPr id="5" name="Footer Placeholder 4"/>
          <p:cNvSpPr>
            <a:spLocks noGrp="1"/>
          </p:cNvSpPr>
          <p:nvPr>
            <p:ph type="ftr" sz="quarter" idx="4294967295"/>
          </p:nvPr>
        </p:nvSpPr>
        <p:spPr>
          <a:xfrm>
            <a:off x="395536" y="6309320"/>
            <a:ext cx="4283968" cy="287932"/>
          </a:xfrm>
          <a:prstGeom prst="rect">
            <a:avLst/>
          </a:prstGeom>
        </p:spPr>
        <p:txBody>
          <a:bodyPr/>
          <a:lstStyle/>
          <a:p>
            <a:r>
              <a:rPr lang="fr-FR" sz="1400" i="1" dirty="0" err="1" smtClean="0">
                <a:solidFill>
                  <a:srgbClr val="C00000"/>
                </a:solidFill>
              </a:rPr>
              <a:t>Shaping</a:t>
            </a:r>
            <a:r>
              <a:rPr lang="fr-FR" sz="1400" i="1" dirty="0" smtClean="0">
                <a:solidFill>
                  <a:srgbClr val="C00000"/>
                </a:solidFill>
              </a:rPr>
              <a:t> EU 2020- </a:t>
            </a:r>
            <a:r>
              <a:rPr lang="fr-FR" sz="1400" i="1" dirty="0" err="1" smtClean="0">
                <a:solidFill>
                  <a:srgbClr val="C00000"/>
                </a:solidFill>
              </a:rPr>
              <a:t>Socio-economic</a:t>
            </a:r>
            <a:r>
              <a:rPr lang="fr-FR" sz="1400" i="1" dirty="0" smtClean="0">
                <a:solidFill>
                  <a:srgbClr val="C00000"/>
                </a:solidFill>
              </a:rPr>
              <a:t> challenges</a:t>
            </a:r>
            <a:endParaRPr lang="fr-FR" sz="1400" i="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67545" y="2780928"/>
          <a:ext cx="5904655" cy="2592288"/>
        </p:xfrm>
        <a:graphic>
          <a:graphicData uri="http://schemas.openxmlformats.org/drawingml/2006/table">
            <a:tbl>
              <a:tblPr/>
              <a:tblGrid>
                <a:gridCol w="1978858"/>
                <a:gridCol w="1308599"/>
                <a:gridCol w="1308599"/>
                <a:gridCol w="1308599"/>
              </a:tblGrid>
              <a:tr h="432048">
                <a:tc>
                  <a:txBody>
                    <a:bodyPr/>
                    <a:lstStyle/>
                    <a:p>
                      <a:pPr marL="0" marR="0">
                        <a:spcBef>
                          <a:spcPts val="0"/>
                        </a:spcBef>
                        <a:spcAft>
                          <a:spcPts val="0"/>
                        </a:spcAft>
                      </a:pPr>
                      <a:r>
                        <a:rPr lang="en-US" sz="1200" dirty="0">
                          <a:latin typeface="Times New Roman"/>
                        </a:rPr>
                        <a:t>Major Area, region and country</a:t>
                      </a:r>
                    </a:p>
                  </a:txBody>
                  <a:tcPr marL="65903" marR="65903" marT="0" marB="0">
                    <a:lnL>
                      <a:noFill/>
                    </a:lnL>
                    <a:lnR>
                      <a:noFill/>
                    </a:lnR>
                    <a:lnT w="12700" cap="flat" cmpd="sng" algn="ctr">
                      <a:solidFill>
                        <a:schemeClr val="bg1"/>
                      </a:solidFill>
                      <a:prstDash val="solid"/>
                      <a:round/>
                      <a:headEnd type="none" w="med" len="med"/>
                      <a:tailEnd type="none" w="med" len="med"/>
                    </a:lnT>
                    <a:lnB>
                      <a:noFill/>
                    </a:lnB>
                  </a:tcPr>
                </a:tc>
                <a:tc>
                  <a:txBody>
                    <a:bodyPr/>
                    <a:lstStyle/>
                    <a:p>
                      <a:pPr marL="0" marR="0" algn="ctr">
                        <a:spcBef>
                          <a:spcPts val="0"/>
                        </a:spcBef>
                        <a:spcAft>
                          <a:spcPts val="0"/>
                        </a:spcAft>
                      </a:pPr>
                      <a:r>
                        <a:rPr lang="en-US" sz="1200" dirty="0">
                          <a:latin typeface="Times New Roman"/>
                        </a:rPr>
                        <a:t>1950</a:t>
                      </a:r>
                    </a:p>
                  </a:txBody>
                  <a:tcPr marL="65903" marR="65903"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rPr>
                        <a:t>2000</a:t>
                      </a:r>
                    </a:p>
                  </a:txBody>
                  <a:tcPr marL="65903" marR="65903"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rPr>
                        <a:t>2050</a:t>
                      </a:r>
                    </a:p>
                  </a:txBody>
                  <a:tcPr marL="65903" marR="65903"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0040">
                <a:tc>
                  <a:txBody>
                    <a:bodyPr/>
                    <a:lstStyle/>
                    <a:p>
                      <a:pPr marL="0" marR="0">
                        <a:spcBef>
                          <a:spcPts val="0"/>
                        </a:spcBef>
                        <a:spcAft>
                          <a:spcPts val="0"/>
                        </a:spcAft>
                      </a:pPr>
                      <a:endParaRPr lang="en-US" sz="1000">
                        <a:latin typeface="Arial"/>
                      </a:endParaRPr>
                    </a:p>
                    <a:p>
                      <a:pPr marL="0" marR="0">
                        <a:spcBef>
                          <a:spcPts val="0"/>
                        </a:spcBef>
                        <a:spcAft>
                          <a:spcPts val="0"/>
                        </a:spcAft>
                      </a:pPr>
                      <a:r>
                        <a:rPr lang="en-US" sz="1000">
                          <a:latin typeface="Arial"/>
                        </a:rPr>
                        <a:t>World</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5.2%</a:t>
                      </a:r>
                      <a:endParaRPr lang="en-US" sz="1200">
                        <a:latin typeface="Times New Roman"/>
                      </a:endParaRPr>
                    </a:p>
                  </a:txBody>
                  <a:tcPr marL="65903" marR="65903" marT="0" marB="0" anchor="b">
                    <a:lnL>
                      <a:noFill/>
                    </a:lnL>
                    <a:lnR>
                      <a:noFill/>
                    </a:lnR>
                    <a:lnT w="12700" cap="flat" cmpd="sng" algn="ctr">
                      <a:solidFill>
                        <a:schemeClr val="bg1"/>
                      </a:solidFill>
                      <a:prstDash val="solid"/>
                      <a:round/>
                      <a:headEnd type="none" w="med" len="med"/>
                      <a:tailEnd type="none" w="med" len="med"/>
                    </a:lnT>
                    <a:lnB>
                      <a:noFill/>
                    </a:lnB>
                  </a:tcPr>
                </a:tc>
                <a:tc>
                  <a:txBody>
                    <a:bodyPr/>
                    <a:lstStyle/>
                    <a:p>
                      <a:pPr marL="0" marR="0" algn="ctr">
                        <a:spcBef>
                          <a:spcPts val="0"/>
                        </a:spcBef>
                        <a:spcAft>
                          <a:spcPts val="0"/>
                        </a:spcAft>
                      </a:pPr>
                      <a:r>
                        <a:rPr lang="en-US" sz="1000">
                          <a:latin typeface="Arial"/>
                        </a:rPr>
                        <a:t>6.9%</a:t>
                      </a:r>
                      <a:endParaRPr lang="en-US" sz="1200">
                        <a:latin typeface="Times New Roman"/>
                      </a:endParaRPr>
                    </a:p>
                  </a:txBody>
                  <a:tcPr marL="65903" marR="65903" marT="0" marB="0" anchor="b">
                    <a:lnL>
                      <a:noFill/>
                    </a:lnL>
                    <a:lnR>
                      <a:noFill/>
                    </a:lnR>
                    <a:lnT w="12700" cap="flat" cmpd="sng" algn="ctr">
                      <a:solidFill>
                        <a:schemeClr val="bg1"/>
                      </a:solidFill>
                      <a:prstDash val="solid"/>
                      <a:round/>
                      <a:headEnd type="none" w="med" len="med"/>
                      <a:tailEnd type="none" w="med" len="med"/>
                    </a:lnT>
                    <a:lnB>
                      <a:noFill/>
                    </a:lnB>
                  </a:tcPr>
                </a:tc>
                <a:tc>
                  <a:txBody>
                    <a:bodyPr/>
                    <a:lstStyle/>
                    <a:p>
                      <a:pPr marL="0" marR="0" algn="ctr">
                        <a:spcBef>
                          <a:spcPts val="0"/>
                        </a:spcBef>
                        <a:spcAft>
                          <a:spcPts val="0"/>
                        </a:spcAft>
                      </a:pPr>
                      <a:r>
                        <a:rPr lang="en-US" sz="1000">
                          <a:latin typeface="Arial"/>
                        </a:rPr>
                        <a:t>19.3%</a:t>
                      </a:r>
                      <a:endParaRPr lang="en-US" sz="1200">
                        <a:latin typeface="Times New Roman"/>
                      </a:endParaRPr>
                    </a:p>
                  </a:txBody>
                  <a:tcPr marL="65903" marR="65903" marT="0" marB="0" anchor="b">
                    <a:lnL>
                      <a:noFill/>
                    </a:lnL>
                    <a:lnR>
                      <a:noFill/>
                    </a:lnR>
                    <a:lnT w="12700" cap="flat" cmpd="sng" algn="ctr">
                      <a:solidFill>
                        <a:schemeClr val="bg1"/>
                      </a:solidFill>
                      <a:prstDash val="solid"/>
                      <a:round/>
                      <a:headEnd type="none" w="med" len="med"/>
                      <a:tailEnd type="none" w="med" len="med"/>
                    </a:lnT>
                    <a:lnB>
                      <a:noFill/>
                    </a:lnB>
                  </a:tcPr>
                </a:tc>
              </a:tr>
              <a:tr h="180020">
                <a:tc>
                  <a:txBody>
                    <a:bodyPr/>
                    <a:lstStyle/>
                    <a:p>
                      <a:pPr marL="0" marR="0">
                        <a:spcBef>
                          <a:spcPts val="0"/>
                        </a:spcBef>
                        <a:spcAft>
                          <a:spcPts val="0"/>
                        </a:spcAft>
                      </a:pPr>
                      <a:r>
                        <a:rPr lang="en-US" sz="1000">
                          <a:latin typeface="Arial"/>
                        </a:rPr>
                        <a:t>Africa</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3.2%</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3.3%</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6.9%</a:t>
                      </a:r>
                      <a:endParaRPr lang="en-US" sz="120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dirty="0" smtClean="0">
                          <a:latin typeface="Arial"/>
                        </a:rPr>
                        <a:t>Latin America &amp; Caribbean</a:t>
                      </a:r>
                      <a:endParaRPr lang="en-US" sz="1000" dirty="0">
                        <a:latin typeface="Arial"/>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3.7%</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5.4%</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16.9%</a:t>
                      </a:r>
                      <a:endParaRPr lang="en-US" sz="120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a:latin typeface="Arial"/>
                        </a:rPr>
                        <a:t>China</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4.5%</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6.9%</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22.7%</a:t>
                      </a:r>
                      <a:endParaRPr lang="en-US" sz="120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a:latin typeface="Arial"/>
                        </a:rPr>
                        <a:t>India</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3.3%</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5.0%</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14.8%</a:t>
                      </a:r>
                      <a:endParaRPr lang="en-US" sz="120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a:latin typeface="Arial"/>
                        </a:rPr>
                        <a:t>Japan</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4.9%</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17.2%</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dirty="0">
                          <a:latin typeface="Arial"/>
                        </a:rPr>
                        <a:t>36.4%</a:t>
                      </a:r>
                      <a:endParaRPr lang="en-US" sz="1200" dirty="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a:latin typeface="Arial"/>
                        </a:rPr>
                        <a:t>Europe</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8.2%</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14.7%</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29.2%</a:t>
                      </a:r>
                      <a:endParaRPr lang="en-US" sz="120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a:latin typeface="Arial"/>
                        </a:rPr>
                        <a:t>Italy</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8.3%</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18.1%</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35.9%</a:t>
                      </a:r>
                      <a:endParaRPr lang="en-US" sz="120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a:latin typeface="Arial"/>
                        </a:rPr>
                        <a:t>Germany</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9.7%</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16.4%</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31.0%</a:t>
                      </a:r>
                      <a:endParaRPr lang="en-US" sz="120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a:latin typeface="Arial"/>
                        </a:rPr>
                        <a:t>Sweden</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10.3%</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a:latin typeface="Arial"/>
                        </a:rPr>
                        <a:t>17.4%</a:t>
                      </a:r>
                      <a:endParaRPr lang="en-US" sz="1200">
                        <a:latin typeface="Times New Roman"/>
                      </a:endParaRPr>
                    </a:p>
                  </a:txBody>
                  <a:tcPr marL="65903" marR="65903" marT="0" marB="0" anchor="b">
                    <a:lnL>
                      <a:noFill/>
                    </a:lnL>
                    <a:lnR>
                      <a:noFill/>
                    </a:lnR>
                    <a:lnT>
                      <a:noFill/>
                    </a:lnT>
                    <a:lnB>
                      <a:noFill/>
                    </a:lnB>
                  </a:tcPr>
                </a:tc>
                <a:tc>
                  <a:txBody>
                    <a:bodyPr/>
                    <a:lstStyle/>
                    <a:p>
                      <a:pPr marL="0" marR="0" algn="ctr">
                        <a:spcBef>
                          <a:spcPts val="0"/>
                        </a:spcBef>
                        <a:spcAft>
                          <a:spcPts val="0"/>
                        </a:spcAft>
                      </a:pPr>
                      <a:r>
                        <a:rPr lang="en-US" sz="1000" dirty="0">
                          <a:latin typeface="Arial"/>
                        </a:rPr>
                        <a:t>30.4%</a:t>
                      </a:r>
                      <a:endParaRPr lang="en-US" sz="1200" dirty="0">
                        <a:latin typeface="Times New Roman"/>
                      </a:endParaRPr>
                    </a:p>
                  </a:txBody>
                  <a:tcPr marL="65903" marR="65903" marT="0" marB="0" anchor="b">
                    <a:lnL>
                      <a:noFill/>
                    </a:lnL>
                    <a:lnR>
                      <a:noFill/>
                    </a:lnR>
                    <a:lnT>
                      <a:noFill/>
                    </a:lnT>
                    <a:lnB>
                      <a:noFill/>
                    </a:lnB>
                  </a:tcPr>
                </a:tc>
              </a:tr>
              <a:tr h="180020">
                <a:tc>
                  <a:txBody>
                    <a:bodyPr/>
                    <a:lstStyle/>
                    <a:p>
                      <a:pPr marL="0" marR="0">
                        <a:spcBef>
                          <a:spcPts val="0"/>
                        </a:spcBef>
                        <a:spcAft>
                          <a:spcPts val="0"/>
                        </a:spcAft>
                      </a:pPr>
                      <a:r>
                        <a:rPr lang="en-US" sz="1000">
                          <a:latin typeface="Arial"/>
                        </a:rPr>
                        <a:t>U.S.A.</a:t>
                      </a:r>
                      <a:endParaRPr lang="en-US" sz="1200">
                        <a:latin typeface="Times New Roman"/>
                      </a:endParaRPr>
                    </a:p>
                  </a:txBody>
                  <a:tcPr marL="65903" marR="65903" marT="0" marB="0" anchor="b">
                    <a:lnL>
                      <a:noFill/>
                    </a:lnL>
                    <a:lnR>
                      <a:noFill/>
                    </a:lnR>
                    <a:lnT>
                      <a:noFill/>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rPr>
                        <a:t>8.3%</a:t>
                      </a:r>
                      <a:endParaRPr lang="en-US" sz="1200">
                        <a:latin typeface="Times New Roman"/>
                      </a:endParaRPr>
                    </a:p>
                  </a:txBody>
                  <a:tcPr marL="65903" marR="65903" marT="0" marB="0" anchor="b">
                    <a:lnL>
                      <a:noFill/>
                    </a:lnL>
                    <a:lnR>
                      <a:noFill/>
                    </a:lnR>
                    <a:lnT>
                      <a:noFill/>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rPr>
                        <a:t>12.3%</a:t>
                      </a:r>
                      <a:endParaRPr lang="en-US" sz="1200">
                        <a:latin typeface="Times New Roman"/>
                      </a:endParaRPr>
                    </a:p>
                  </a:txBody>
                  <a:tcPr marL="65903" marR="65903" marT="0" marB="0" anchor="b">
                    <a:lnL>
                      <a:noFill/>
                    </a:lnL>
                    <a:lnR>
                      <a:noFill/>
                    </a:lnR>
                    <a:lnT>
                      <a:noFill/>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rPr>
                        <a:t>21.1%</a:t>
                      </a:r>
                      <a:endParaRPr lang="en-US" sz="1200" dirty="0">
                        <a:latin typeface="Times New Roman"/>
                      </a:endParaRPr>
                    </a:p>
                  </a:txBody>
                  <a:tcPr marL="65903" marR="65903" marT="0" marB="0" anchor="b">
                    <a:lnL>
                      <a:noFill/>
                    </a:lnL>
                    <a:lnR>
                      <a:noFill/>
                    </a:lnR>
                    <a:lnT>
                      <a:noFill/>
                    </a:lnT>
                    <a:lnB w="12700" cap="flat" cmpd="sng" algn="ctr">
                      <a:solidFill>
                        <a:schemeClr val="bg1"/>
                      </a:solidFill>
                      <a:prstDash val="solid"/>
                      <a:round/>
                      <a:headEnd type="none" w="med" len="med"/>
                      <a:tailEnd type="none" w="med" len="med"/>
                    </a:lnB>
                  </a:tcPr>
                </a:tc>
              </a:tr>
            </a:tbl>
          </a:graphicData>
        </a:graphic>
      </p:graphicFrame>
      <p:sp>
        <p:nvSpPr>
          <p:cNvPr id="32769" name="Rectangle 1"/>
          <p:cNvSpPr>
            <a:spLocks noChangeArrowheads="1"/>
          </p:cNvSpPr>
          <p:nvPr/>
        </p:nvSpPr>
        <p:spPr bwMode="auto">
          <a:xfrm>
            <a:off x="395536" y="332656"/>
            <a:ext cx="6258445"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Dynamics of Population Aging in the Modern World</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rPr>
              <a:t>Observed and Forecasted Percentages of the Elderly (65+ years) 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rPr>
              <a:t>n Selected Areas, Regions, and Countries of the World: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rPr>
              <a:t>1950, 2000 and 2050.</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rPr>
              <a:t> </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Calibri" pitchFamily="34" charset="0"/>
                <a:cs typeface="Calibri" pitchFamily="34" charset="0"/>
              </a:rPr>
              <a:t>Source: United Nations 2001</a:t>
            </a:r>
            <a:r>
              <a:rPr kumimoji="0" lang="en-US" sz="1800" b="0" i="0" u="none" strike="noStrike" cap="none" normalizeH="0" baseline="0" dirty="0" smtClean="0">
                <a:ln>
                  <a:noFill/>
                </a:ln>
                <a:solidFill>
                  <a:srgbClr val="000000"/>
                </a:solidFill>
                <a:effectLst/>
                <a:latin typeface="Calibri" pitchFamily="34" charset="0"/>
                <a:cs typeface="Calibri" pitchFamily="34" charset="0"/>
              </a:rPr>
              <a:t>.</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cxnSp>
        <p:nvCxnSpPr>
          <p:cNvPr id="9" name="Straight Arrow Connector 8"/>
          <p:cNvCxnSpPr/>
          <p:nvPr/>
        </p:nvCxnSpPr>
        <p:spPr>
          <a:xfrm flipH="1">
            <a:off x="5868144" y="4005064"/>
            <a:ext cx="57606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940152" y="436510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smtClean="0">
                <a:latin typeface="Calibri" pitchFamily="34" charset="0"/>
                <a:cs typeface="Calibri" pitchFamily="34" charset="0"/>
              </a:rPr>
              <a:t>Effects</a:t>
            </a:r>
            <a:r>
              <a:rPr lang="en-US" sz="2400" b="1" smtClean="0">
                <a:latin typeface="Calibri" pitchFamily="34" charset="0"/>
                <a:cs typeface="Calibri" pitchFamily="34" charset="0"/>
              </a:rPr>
              <a:t> of population ageing on the </a:t>
            </a:r>
            <a:r>
              <a:rPr lang="en-US" sz="2400" b="1" smtClean="0">
                <a:latin typeface="Calibri" pitchFamily="34" charset="0"/>
                <a:cs typeface="Calibri" pitchFamily="34" charset="0"/>
              </a:rPr>
              <a:t>economy</a:t>
            </a:r>
            <a:endParaRPr lang="en-US" sz="2400" b="1">
              <a:latin typeface="Calibri" pitchFamily="34" charset="0"/>
              <a:cs typeface="Calibri" pitchFamily="34" charset="0"/>
            </a:endParaRPr>
          </a:p>
        </p:txBody>
      </p:sp>
      <p:sp>
        <p:nvSpPr>
          <p:cNvPr id="3" name="Content Placeholder 2"/>
          <p:cNvSpPr>
            <a:spLocks noGrp="1"/>
          </p:cNvSpPr>
          <p:nvPr>
            <p:ph idx="1"/>
          </p:nvPr>
        </p:nvSpPr>
        <p:spPr/>
        <p:txBody>
          <a:bodyPr/>
          <a:lstStyle/>
          <a:p>
            <a:pPr algn="just"/>
            <a:r>
              <a:rPr lang="en-US" sz="2400" dirty="0" smtClean="0">
                <a:latin typeface="Calibri" pitchFamily="34" charset="0"/>
                <a:cs typeface="Calibri" pitchFamily="34" charset="0"/>
              </a:rPr>
              <a:t>Fewer people are working to support more and more people who are not working</a:t>
            </a:r>
          </a:p>
          <a:p>
            <a:pPr algn="just"/>
            <a:r>
              <a:rPr lang="en-US" sz="2400" dirty="0" smtClean="0">
                <a:latin typeface="Calibri" pitchFamily="34" charset="0"/>
                <a:cs typeface="Calibri" pitchFamily="34" charset="0"/>
              </a:rPr>
              <a:t>Population ageing affect the public finances; it creates a imbalances in national budgets</a:t>
            </a:r>
          </a:p>
          <a:p>
            <a:r>
              <a:rPr lang="en-US" sz="2400" dirty="0" smtClean="0">
                <a:latin typeface="Calibri" pitchFamily="34" charset="0"/>
                <a:cs typeface="Calibri" pitchFamily="34" charset="0"/>
              </a:rPr>
              <a:t>The society must find solutions to absorb the costs of population ageing.</a:t>
            </a:r>
          </a:p>
          <a:p>
            <a:r>
              <a:rPr lang="en-US" sz="2400" dirty="0" smtClean="0">
                <a:latin typeface="Calibri" pitchFamily="34" charset="0"/>
                <a:cs typeface="Calibri" pitchFamily="34" charset="0"/>
              </a:rPr>
              <a:t>An adaptation process is required  because ageing is a global process.</a:t>
            </a:r>
            <a:endParaRPr lang="en-US" sz="2400" dirty="0">
              <a:latin typeface="Calibri" pitchFamily="34" charset="0"/>
              <a:cs typeface="Calibri" pitchFamily="34" charset="0"/>
            </a:endParaRPr>
          </a:p>
        </p:txBody>
      </p:sp>
      <p:sp>
        <p:nvSpPr>
          <p:cNvPr id="5" name="Footer Placeholder 4"/>
          <p:cNvSpPr>
            <a:spLocks noGrp="1"/>
          </p:cNvSpPr>
          <p:nvPr>
            <p:ph type="ftr" sz="quarter" idx="4294967295"/>
          </p:nvPr>
        </p:nvSpPr>
        <p:spPr>
          <a:xfrm>
            <a:off x="755576" y="6353945"/>
            <a:ext cx="4608512" cy="504055"/>
          </a:xfrm>
          <a:prstGeom prst="rect">
            <a:avLst/>
          </a:prstGeom>
        </p:spPr>
        <p:txBody>
          <a:bodyPr/>
          <a:lstStyle/>
          <a:p>
            <a:r>
              <a:rPr lang="fr-FR" sz="1400" i="1" dirty="0" err="1" smtClean="0">
                <a:solidFill>
                  <a:srgbClr val="C00000"/>
                </a:solidFill>
              </a:rPr>
              <a:t>Shaping</a:t>
            </a:r>
            <a:r>
              <a:rPr lang="fr-FR" sz="1400" i="1" dirty="0" smtClean="0">
                <a:solidFill>
                  <a:srgbClr val="C00000"/>
                </a:solidFill>
              </a:rPr>
              <a:t> EU 2020- </a:t>
            </a:r>
            <a:r>
              <a:rPr lang="fr-FR" sz="1400" i="1" dirty="0" err="1" smtClean="0">
                <a:solidFill>
                  <a:srgbClr val="C00000"/>
                </a:solidFill>
              </a:rPr>
              <a:t>Socio-economic</a:t>
            </a:r>
            <a:r>
              <a:rPr lang="fr-FR" sz="1400" i="1" dirty="0" smtClean="0">
                <a:solidFill>
                  <a:srgbClr val="C00000"/>
                </a:solidFill>
              </a:rPr>
              <a:t> challenges</a:t>
            </a:r>
            <a:endParaRPr lang="fr-FR" sz="1400" i="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196752"/>
            <a:ext cx="4752528" cy="4278094"/>
          </a:xfrm>
          <a:prstGeom prst="rect">
            <a:avLst/>
          </a:prstGeom>
          <a:noFill/>
        </p:spPr>
        <p:txBody>
          <a:bodyPr wrap="square" rtlCol="0">
            <a:spAutoFit/>
          </a:bodyPr>
          <a:lstStyle/>
          <a:p>
            <a:pPr algn="just"/>
            <a:r>
              <a:rPr lang="en-US" sz="3200" b="1" i="1" dirty="0" smtClean="0">
                <a:solidFill>
                  <a:schemeClr val="bg1"/>
                </a:solidFill>
                <a:latin typeface="Calibri" pitchFamily="34" charset="0"/>
                <a:cs typeface="Calibri" pitchFamily="34" charset="0"/>
              </a:rPr>
              <a:t>Topics:</a:t>
            </a:r>
          </a:p>
          <a:p>
            <a:pPr algn="just"/>
            <a:endParaRPr lang="en-US" sz="2400" dirty="0" smtClean="0">
              <a:solidFill>
                <a:schemeClr val="bg1"/>
              </a:solidFill>
              <a:latin typeface="Calibri" pitchFamily="34" charset="0"/>
              <a:cs typeface="Calibri" pitchFamily="34" charset="0"/>
            </a:endParaRPr>
          </a:p>
          <a:p>
            <a:pPr marL="342900" indent="-342900" algn="just">
              <a:buAutoNum type="arabicPeriod"/>
            </a:pPr>
            <a:r>
              <a:rPr lang="en-US" sz="2400" dirty="0" smtClean="0">
                <a:solidFill>
                  <a:schemeClr val="bg1"/>
                </a:solidFill>
                <a:latin typeface="Calibri" pitchFamily="34" charset="0"/>
                <a:cs typeface="Calibri" pitchFamily="34" charset="0"/>
              </a:rPr>
              <a:t>Defining the problem </a:t>
            </a:r>
          </a:p>
          <a:p>
            <a:pPr marL="342900" indent="-342900" algn="just">
              <a:buAutoNum type="arabicPeriod"/>
            </a:pPr>
            <a:r>
              <a:rPr lang="en-US" sz="2400" dirty="0" smtClean="0">
                <a:solidFill>
                  <a:schemeClr val="bg1"/>
                </a:solidFill>
                <a:latin typeface="Calibri" pitchFamily="34" charset="0"/>
                <a:cs typeface="Calibri" pitchFamily="34" charset="0"/>
              </a:rPr>
              <a:t>Four basics approaches  to the population ageing</a:t>
            </a:r>
          </a:p>
          <a:p>
            <a:pPr marL="342900" indent="-342900" algn="just">
              <a:buAutoNum type="arabicPeriod"/>
            </a:pPr>
            <a:r>
              <a:rPr lang="en-US" sz="2400" dirty="0" smtClean="0">
                <a:solidFill>
                  <a:schemeClr val="bg1"/>
                </a:solidFill>
                <a:latin typeface="Calibri" pitchFamily="34" charset="0"/>
                <a:cs typeface="Calibri" pitchFamily="34" charset="0"/>
              </a:rPr>
              <a:t>People’s economic </a:t>
            </a:r>
            <a:r>
              <a:rPr lang="en-US" sz="2400" dirty="0" err="1" smtClean="0">
                <a:solidFill>
                  <a:schemeClr val="bg1"/>
                </a:solidFill>
                <a:latin typeface="Calibri" pitchFamily="34" charset="0"/>
                <a:cs typeface="Calibri" pitchFamily="34" charset="0"/>
              </a:rPr>
              <a:t>behaviour</a:t>
            </a:r>
            <a:r>
              <a:rPr lang="en-US" sz="2400" dirty="0" smtClean="0">
                <a:solidFill>
                  <a:schemeClr val="bg1"/>
                </a:solidFill>
                <a:latin typeface="Calibri" pitchFamily="34" charset="0"/>
                <a:cs typeface="Calibri" pitchFamily="34" charset="0"/>
              </a:rPr>
              <a:t> during  their life cycle</a:t>
            </a:r>
          </a:p>
          <a:p>
            <a:pPr marL="342900" indent="-342900" algn="just">
              <a:buAutoNum type="arabicPeriod"/>
            </a:pPr>
            <a:r>
              <a:rPr lang="en-US" sz="2400" dirty="0" smtClean="0">
                <a:solidFill>
                  <a:schemeClr val="bg1"/>
                </a:solidFill>
                <a:latin typeface="Calibri" pitchFamily="34" charset="0"/>
                <a:cs typeface="Calibri" pitchFamily="34" charset="0"/>
              </a:rPr>
              <a:t>The Policy makers of today and </a:t>
            </a:r>
            <a:r>
              <a:rPr lang="en-US" sz="2400" dirty="0" smtClean="0">
                <a:solidFill>
                  <a:schemeClr val="bg1"/>
                </a:solidFill>
                <a:latin typeface="Calibri" pitchFamily="34" charset="0"/>
                <a:cs typeface="Calibri" pitchFamily="34" charset="0"/>
              </a:rPr>
              <a:t>their </a:t>
            </a:r>
            <a:r>
              <a:rPr lang="en-US" sz="2400" dirty="0" smtClean="0">
                <a:solidFill>
                  <a:schemeClr val="bg1"/>
                </a:solidFill>
                <a:latin typeface="Calibri" pitchFamily="34" charset="0"/>
                <a:cs typeface="Calibri" pitchFamily="34" charset="0"/>
              </a:rPr>
              <a:t>legacy </a:t>
            </a:r>
            <a:r>
              <a:rPr lang="en-US" sz="2400" dirty="0" smtClean="0">
                <a:solidFill>
                  <a:schemeClr val="bg1"/>
                </a:solidFill>
                <a:latin typeface="Calibri" pitchFamily="34" charset="0"/>
                <a:cs typeface="Calibri" pitchFamily="34" charset="0"/>
              </a:rPr>
              <a:t>to pass on future </a:t>
            </a:r>
            <a:r>
              <a:rPr lang="en-US" sz="2400" dirty="0" smtClean="0">
                <a:solidFill>
                  <a:schemeClr val="bg1"/>
                </a:solidFill>
                <a:latin typeface="Calibri" pitchFamily="34" charset="0"/>
                <a:cs typeface="Calibri" pitchFamily="34" charset="0"/>
              </a:rPr>
              <a:t>generations</a:t>
            </a:r>
          </a:p>
          <a:p>
            <a:pPr marL="342900" indent="-342900" algn="just">
              <a:buAutoNum type="arabicPeriod"/>
            </a:pPr>
            <a:r>
              <a:rPr lang="en-US" sz="2400" dirty="0" smtClean="0">
                <a:solidFill>
                  <a:schemeClr val="bg1"/>
                </a:solidFill>
                <a:latin typeface="Calibri" pitchFamily="34" charset="0"/>
                <a:cs typeface="Calibri" pitchFamily="34" charset="0"/>
              </a:rPr>
              <a:t>Further research </a:t>
            </a:r>
            <a:r>
              <a:rPr lang="en-US" sz="2400" dirty="0" smtClean="0">
                <a:solidFill>
                  <a:schemeClr val="bg1"/>
                </a:solidFill>
                <a:latin typeface="Calibri" pitchFamily="34" charset="0"/>
                <a:cs typeface="Calibri" pitchFamily="34" charset="0"/>
              </a:rPr>
              <a:t>directions</a:t>
            </a:r>
            <a:endParaRPr lang="en-US" sz="2400" dirty="0">
              <a:solidFill>
                <a:schemeClr val="bg1"/>
              </a:solidFill>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188640"/>
            <a:ext cx="5328592" cy="5262979"/>
          </a:xfrm>
          <a:prstGeom prst="rect">
            <a:avLst/>
          </a:prstGeom>
          <a:noFill/>
        </p:spPr>
        <p:txBody>
          <a:bodyPr wrap="square" rtlCol="0">
            <a:spAutoFit/>
          </a:bodyPr>
          <a:lstStyle/>
          <a:p>
            <a:r>
              <a:rPr lang="en-US" sz="2000" i="1" dirty="0" smtClean="0">
                <a:solidFill>
                  <a:schemeClr val="bg1"/>
                </a:solidFill>
                <a:latin typeface="Calibri" pitchFamily="34" charset="0"/>
                <a:cs typeface="Calibri" pitchFamily="34" charset="0"/>
              </a:rPr>
              <a:t>Topic 1 Defining the </a:t>
            </a:r>
            <a:r>
              <a:rPr lang="en-US" sz="2000" i="1" dirty="0" smtClean="0">
                <a:solidFill>
                  <a:schemeClr val="bg1"/>
                </a:solidFill>
                <a:latin typeface="Calibri" pitchFamily="34" charset="0"/>
                <a:cs typeface="Calibri" pitchFamily="34" charset="0"/>
              </a:rPr>
              <a:t>problem</a:t>
            </a:r>
          </a:p>
          <a:p>
            <a:endParaRPr lang="en-US" dirty="0" smtClean="0">
              <a:solidFill>
                <a:schemeClr val="bg1"/>
              </a:solidFill>
              <a:latin typeface="Calibri" pitchFamily="34" charset="0"/>
              <a:cs typeface="Calibri" pitchFamily="34" charset="0"/>
            </a:endParaRPr>
          </a:p>
          <a:p>
            <a:pPr marL="342900" indent="-342900" algn="just">
              <a:buAutoNum type="alphaLcParenR"/>
            </a:pPr>
            <a:r>
              <a:rPr lang="en-US" dirty="0" smtClean="0">
                <a:solidFill>
                  <a:schemeClr val="bg1"/>
                </a:solidFill>
                <a:latin typeface="Calibri" pitchFamily="34" charset="0"/>
                <a:cs typeface="Calibri" pitchFamily="34" charset="0"/>
              </a:rPr>
              <a:t>Population ageing seen as a demographic trend</a:t>
            </a:r>
            <a:r>
              <a:rPr lang="en-US" dirty="0" smtClean="0">
                <a:solidFill>
                  <a:schemeClr val="bg1"/>
                </a:solidFill>
                <a:latin typeface="Calibri" pitchFamily="34" charset="0"/>
                <a:cs typeface="Calibri" pitchFamily="34" charset="0"/>
              </a:rPr>
              <a:t>;</a:t>
            </a:r>
          </a:p>
          <a:p>
            <a:pPr marL="342900" indent="-342900" algn="just"/>
            <a:r>
              <a:rPr lang="en-US" dirty="0" smtClean="0">
                <a:solidFill>
                  <a:schemeClr val="bg1"/>
                </a:solidFill>
                <a:latin typeface="Calibri" pitchFamily="34" charset="0"/>
                <a:cs typeface="Calibri" pitchFamily="34" charset="0"/>
              </a:rPr>
              <a:t> </a:t>
            </a:r>
            <a:r>
              <a:rPr lang="en-US" dirty="0" smtClean="0">
                <a:solidFill>
                  <a:schemeClr val="bg1"/>
                </a:solidFill>
                <a:latin typeface="Calibri" pitchFamily="34" charset="0"/>
                <a:cs typeface="Calibri" pitchFamily="34" charset="0"/>
              </a:rPr>
              <a:t>      -   statistics – national &amp; EU level</a:t>
            </a:r>
            <a:endParaRPr lang="en-US" dirty="0" smtClean="0">
              <a:solidFill>
                <a:schemeClr val="bg1"/>
              </a:solidFill>
              <a:latin typeface="Calibri" pitchFamily="34" charset="0"/>
              <a:cs typeface="Calibri" pitchFamily="34" charset="0"/>
            </a:endParaRPr>
          </a:p>
          <a:p>
            <a:pPr marL="342900" indent="-342900" algn="just"/>
            <a:endParaRPr lang="en-US" sz="1600" i="1" dirty="0" smtClean="0">
              <a:solidFill>
                <a:schemeClr val="bg1"/>
              </a:solidFill>
              <a:latin typeface="Calibri" pitchFamily="34" charset="0"/>
              <a:cs typeface="Calibri" pitchFamily="34" charset="0"/>
            </a:endParaRPr>
          </a:p>
          <a:p>
            <a:pPr marL="342900" indent="-342900" algn="just"/>
            <a:endParaRPr lang="en-US" sz="1600" i="1" dirty="0" smtClean="0">
              <a:solidFill>
                <a:schemeClr val="bg1"/>
              </a:solidFill>
              <a:latin typeface="Calibri" pitchFamily="34" charset="0"/>
              <a:cs typeface="Calibri" pitchFamily="34" charset="0"/>
            </a:endParaRPr>
          </a:p>
          <a:p>
            <a:pPr marL="342900" indent="-342900" algn="just"/>
            <a:r>
              <a:rPr lang="en-US" sz="1600" i="1" dirty="0" smtClean="0">
                <a:solidFill>
                  <a:schemeClr val="bg1"/>
                </a:solidFill>
                <a:latin typeface="Calibri" pitchFamily="34" charset="0"/>
                <a:cs typeface="Calibri" pitchFamily="34" charset="0"/>
                <a:hlinkClick r:id="rId3" action="ppaction://hlinksldjump"/>
              </a:rPr>
              <a:t>Graph 1</a:t>
            </a:r>
            <a:r>
              <a:rPr lang="en-US" sz="1600" i="1" dirty="0" smtClean="0">
                <a:solidFill>
                  <a:schemeClr val="bg1"/>
                </a:solidFill>
                <a:latin typeface="Calibri" pitchFamily="34" charset="0"/>
                <a:cs typeface="Calibri" pitchFamily="34" charset="0"/>
              </a:rPr>
              <a:t>         </a:t>
            </a:r>
            <a:r>
              <a:rPr lang="en-US" sz="1600" i="1" dirty="0" smtClean="0">
                <a:solidFill>
                  <a:schemeClr val="bg1"/>
                </a:solidFill>
                <a:latin typeface="Calibri" pitchFamily="34" charset="0"/>
                <a:cs typeface="Calibri" pitchFamily="34" charset="0"/>
                <a:hlinkClick r:id="rId4" action="ppaction://hlinksldjump"/>
              </a:rPr>
              <a:t>Graph 2</a:t>
            </a:r>
            <a:endParaRPr lang="en-US" sz="1600" i="1" dirty="0" smtClean="0">
              <a:solidFill>
                <a:schemeClr val="bg1"/>
              </a:solidFill>
              <a:latin typeface="Calibri" pitchFamily="34" charset="0"/>
              <a:cs typeface="Calibri" pitchFamily="34" charset="0"/>
            </a:endParaRPr>
          </a:p>
          <a:p>
            <a:pPr marL="342900" indent="-342900" algn="just"/>
            <a:endParaRPr lang="en-US" sz="1600" i="1" dirty="0" smtClean="0">
              <a:solidFill>
                <a:schemeClr val="bg1"/>
              </a:solidFill>
              <a:latin typeface="Calibri" pitchFamily="34" charset="0"/>
              <a:cs typeface="Calibri" pitchFamily="34" charset="0"/>
            </a:endParaRPr>
          </a:p>
          <a:p>
            <a:pPr marL="342900" indent="-342900" algn="just"/>
            <a:endParaRPr lang="en-US" sz="1600" i="1" dirty="0" smtClean="0">
              <a:solidFill>
                <a:schemeClr val="bg1"/>
              </a:solidFill>
              <a:latin typeface="Calibri" pitchFamily="34" charset="0"/>
              <a:cs typeface="Calibri" pitchFamily="34" charset="0"/>
            </a:endParaRPr>
          </a:p>
          <a:p>
            <a:pPr marL="342900" indent="-342900" algn="just"/>
            <a:endParaRPr lang="en-US" sz="1600" i="1" dirty="0" smtClean="0">
              <a:solidFill>
                <a:schemeClr val="bg1"/>
              </a:solidFill>
              <a:latin typeface="Calibri" pitchFamily="34" charset="0"/>
              <a:cs typeface="Calibri" pitchFamily="34" charset="0"/>
            </a:endParaRPr>
          </a:p>
          <a:p>
            <a:pPr marL="342900" indent="-342900"/>
            <a:r>
              <a:rPr lang="en-US" sz="1600" dirty="0" smtClean="0">
                <a:solidFill>
                  <a:schemeClr val="bg1"/>
                </a:solidFill>
                <a:latin typeface="Calibri" pitchFamily="34" charset="0"/>
                <a:cs typeface="Calibri" pitchFamily="34" charset="0"/>
              </a:rPr>
              <a:t>b) </a:t>
            </a:r>
            <a:r>
              <a:rPr lang="en-US" dirty="0" smtClean="0">
                <a:solidFill>
                  <a:schemeClr val="bg1"/>
                </a:solidFill>
                <a:latin typeface="Calibri" pitchFamily="34" charset="0"/>
                <a:cs typeface="Calibri" pitchFamily="34" charset="0"/>
              </a:rPr>
              <a:t>The impact of population ageing on  society and the quality of life in the older ages.</a:t>
            </a:r>
          </a:p>
          <a:p>
            <a:pPr marL="342900" indent="-342900" algn="just">
              <a:buFont typeface="Arial" pitchFamily="34" charset="0"/>
              <a:buChar char="•"/>
            </a:pPr>
            <a:r>
              <a:rPr lang="en-US" sz="1600" i="1" dirty="0" smtClean="0">
                <a:solidFill>
                  <a:schemeClr val="bg1"/>
                </a:solidFill>
                <a:latin typeface="Calibri" pitchFamily="34" charset="0"/>
                <a:cs typeface="Calibri" pitchFamily="34" charset="0"/>
              </a:rPr>
              <a:t>The  health care costs will constantly increase   and  also the taxes that adult working population will be charged.</a:t>
            </a:r>
          </a:p>
          <a:p>
            <a:pPr marL="342900" indent="-342900" algn="just">
              <a:buFont typeface="Arial" pitchFamily="34" charset="0"/>
              <a:buChar char="•"/>
            </a:pPr>
            <a:r>
              <a:rPr lang="en-US" sz="1600" i="1" dirty="0" smtClean="0">
                <a:solidFill>
                  <a:schemeClr val="bg1"/>
                </a:solidFill>
                <a:latin typeface="Calibri" pitchFamily="34" charset="0"/>
                <a:cs typeface="Calibri" pitchFamily="34" charset="0"/>
              </a:rPr>
              <a:t>The society’s problem: how to adapt  in order to absorb the costs of population ageing</a:t>
            </a:r>
          </a:p>
          <a:p>
            <a:pPr marL="342900" indent="-342900" algn="just">
              <a:buFont typeface="Arial" pitchFamily="34" charset="0"/>
              <a:buChar char="•"/>
            </a:pPr>
            <a:r>
              <a:rPr lang="en-US" sz="1600" i="1" dirty="0" smtClean="0">
                <a:solidFill>
                  <a:schemeClr val="bg1"/>
                </a:solidFill>
                <a:latin typeface="Calibri" pitchFamily="34" charset="0"/>
                <a:cs typeface="Calibri" pitchFamily="34" charset="0"/>
              </a:rPr>
              <a:t>Will the rise of life expectancy generate unhealthy, disabled and isolated lives? The evidence is showing that for most people added years will be active ones.</a:t>
            </a:r>
          </a:p>
          <a:p>
            <a:endParaRPr lang="en-US" dirty="0" smtClean="0">
              <a:solidFill>
                <a:schemeClr val="bg1"/>
              </a:solidFill>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6553200" cy="838200"/>
          </a:xfrm>
        </p:spPr>
        <p:txBody>
          <a:bodyPr/>
          <a:lstStyle/>
          <a:p>
            <a:r>
              <a:rPr lang="en-US" sz="2800" dirty="0" smtClean="0">
                <a:latin typeface="Calibri" pitchFamily="34" charset="0"/>
                <a:cs typeface="Calibri" pitchFamily="34" charset="0"/>
              </a:rPr>
              <a:t>Romania population’ statistics</a:t>
            </a:r>
            <a:endParaRPr lang="en-US" sz="2800" dirty="0">
              <a:latin typeface="Calibri" pitchFamily="34" charset="0"/>
              <a:cs typeface="Calibri" pitchFamily="34" charset="0"/>
            </a:endParaRPr>
          </a:p>
        </p:txBody>
      </p:sp>
      <p:pic>
        <p:nvPicPr>
          <p:cNvPr id="33794" name="Picture 2"/>
          <p:cNvPicPr>
            <a:picLocks noChangeAspect="1" noChangeArrowheads="1"/>
          </p:cNvPicPr>
          <p:nvPr/>
        </p:nvPicPr>
        <p:blipFill>
          <a:blip r:embed="rId3" cstate="print"/>
          <a:srcRect/>
          <a:stretch>
            <a:fillRect/>
          </a:stretch>
        </p:blipFill>
        <p:spPr bwMode="auto">
          <a:xfrm>
            <a:off x="5302545" y="476672"/>
            <a:ext cx="3841455" cy="3272655"/>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395536" y="3772868"/>
            <a:ext cx="5085705" cy="3085132"/>
          </a:xfrm>
          <a:prstGeom prst="rect">
            <a:avLst/>
          </a:prstGeom>
          <a:noFill/>
          <a:ln w="9525">
            <a:noFill/>
            <a:miter lim="800000"/>
            <a:headEnd/>
            <a:tailEnd/>
          </a:ln>
        </p:spPr>
      </p:pic>
      <p:pic>
        <p:nvPicPr>
          <p:cNvPr id="33796" name="Picture 4"/>
          <p:cNvPicPr>
            <a:picLocks noChangeAspect="1" noChangeArrowheads="1"/>
          </p:cNvPicPr>
          <p:nvPr/>
        </p:nvPicPr>
        <p:blipFill>
          <a:blip r:embed="rId5" cstate="print"/>
          <a:srcRect/>
          <a:stretch>
            <a:fillRect/>
          </a:stretch>
        </p:blipFill>
        <p:spPr bwMode="auto">
          <a:xfrm>
            <a:off x="611560" y="836712"/>
            <a:ext cx="4351366" cy="2520279"/>
          </a:xfrm>
          <a:prstGeom prst="rect">
            <a:avLst/>
          </a:prstGeom>
          <a:noFill/>
          <a:ln w="9525">
            <a:noFill/>
            <a:miter lim="800000"/>
            <a:headEnd/>
            <a:tailEnd/>
          </a:ln>
        </p:spPr>
      </p:pic>
      <p:sp>
        <p:nvSpPr>
          <p:cNvPr id="7" name="TextBox 6"/>
          <p:cNvSpPr txBox="1"/>
          <p:nvPr/>
        </p:nvSpPr>
        <p:spPr>
          <a:xfrm>
            <a:off x="467544" y="6381329"/>
            <a:ext cx="792088" cy="369332"/>
          </a:xfrm>
          <a:prstGeom prst="rect">
            <a:avLst/>
          </a:prstGeom>
          <a:noFill/>
        </p:spPr>
        <p:txBody>
          <a:bodyPr wrap="square" rtlCol="0">
            <a:spAutoFit/>
          </a:bodyPr>
          <a:lstStyle/>
          <a:p>
            <a:r>
              <a:rPr lang="en-US" b="1" dirty="0" smtClean="0">
                <a:latin typeface="Calibri" pitchFamily="34" charset="0"/>
                <a:cs typeface="Calibri" pitchFamily="34" charset="0"/>
                <a:hlinkClick r:id="rId6" action="ppaction://hlinksldjump"/>
              </a:rPr>
              <a:t>back</a:t>
            </a:r>
            <a:endParaRPr lang="en-US" b="1" dirty="0">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128792" cy="838200"/>
          </a:xfrm>
        </p:spPr>
        <p:txBody>
          <a:bodyPr/>
          <a:lstStyle/>
          <a:p>
            <a:r>
              <a:rPr lang="en-US" sz="2800" b="1" dirty="0" smtClean="0">
                <a:latin typeface="Calibri" pitchFamily="34" charset="0"/>
                <a:cs typeface="Calibri" pitchFamily="34" charset="0"/>
              </a:rPr>
              <a:t>EUROSTAT - projections</a:t>
            </a:r>
            <a:endParaRPr lang="en-US" sz="2800" b="1" dirty="0">
              <a:latin typeface="Calibri" pitchFamily="34" charset="0"/>
              <a:cs typeface="Calibri" pitchFamily="34" charset="0"/>
            </a:endParaRPr>
          </a:p>
        </p:txBody>
      </p:sp>
      <p:pic>
        <p:nvPicPr>
          <p:cNvPr id="34819" name="Picture 3"/>
          <p:cNvPicPr>
            <a:picLocks noChangeAspect="1" noChangeArrowheads="1"/>
          </p:cNvPicPr>
          <p:nvPr/>
        </p:nvPicPr>
        <p:blipFill>
          <a:blip r:embed="rId3" cstate="print"/>
          <a:srcRect/>
          <a:stretch>
            <a:fillRect/>
          </a:stretch>
        </p:blipFill>
        <p:spPr bwMode="auto">
          <a:xfrm>
            <a:off x="683568" y="1340768"/>
            <a:ext cx="2876550" cy="117157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1691680" y="2708920"/>
            <a:ext cx="2524125" cy="1847850"/>
          </a:xfrm>
          <a:prstGeom prst="rect">
            <a:avLst/>
          </a:prstGeom>
          <a:noFill/>
          <a:ln w="9525">
            <a:noFill/>
            <a:miter lim="800000"/>
            <a:headEnd/>
            <a:tailEnd/>
          </a:ln>
        </p:spPr>
      </p:pic>
      <p:pic>
        <p:nvPicPr>
          <p:cNvPr id="34821" name="Picture 5"/>
          <p:cNvPicPr>
            <a:picLocks noChangeAspect="1" noChangeArrowheads="1"/>
          </p:cNvPicPr>
          <p:nvPr/>
        </p:nvPicPr>
        <p:blipFill>
          <a:blip r:embed="rId5" cstate="print"/>
          <a:srcRect/>
          <a:stretch>
            <a:fillRect/>
          </a:stretch>
        </p:blipFill>
        <p:spPr bwMode="auto">
          <a:xfrm>
            <a:off x="4427984" y="2708920"/>
            <a:ext cx="2466975" cy="1866900"/>
          </a:xfrm>
          <a:prstGeom prst="rect">
            <a:avLst/>
          </a:prstGeom>
          <a:noFill/>
          <a:ln w="9525">
            <a:noFill/>
            <a:miter lim="800000"/>
            <a:headEnd/>
            <a:tailEnd/>
          </a:ln>
        </p:spPr>
      </p:pic>
      <p:sp>
        <p:nvSpPr>
          <p:cNvPr id="8" name="TextBox 7"/>
          <p:cNvSpPr txBox="1"/>
          <p:nvPr/>
        </p:nvSpPr>
        <p:spPr>
          <a:xfrm>
            <a:off x="467544" y="6381329"/>
            <a:ext cx="792088" cy="369332"/>
          </a:xfrm>
          <a:prstGeom prst="rect">
            <a:avLst/>
          </a:prstGeom>
          <a:noFill/>
        </p:spPr>
        <p:txBody>
          <a:bodyPr wrap="square" rtlCol="0">
            <a:spAutoFit/>
          </a:bodyPr>
          <a:lstStyle/>
          <a:p>
            <a:r>
              <a:rPr lang="en-US" b="1" dirty="0" smtClean="0">
                <a:latin typeface="Calibri" pitchFamily="34" charset="0"/>
                <a:cs typeface="Calibri" pitchFamily="34" charset="0"/>
                <a:hlinkClick r:id="rId6" action="ppaction://hlinksldjump"/>
              </a:rPr>
              <a:t>back</a:t>
            </a:r>
            <a:endParaRPr lang="en-US" b="1" dirty="0">
              <a:latin typeface="Calibri" pitchFamily="34" charset="0"/>
              <a:cs typeface="Calibri" pitchFamily="34" charset="0"/>
            </a:endParaRPr>
          </a:p>
        </p:txBody>
      </p:sp>
      <p:pic>
        <p:nvPicPr>
          <p:cNvPr id="34822" name="Picture 6"/>
          <p:cNvPicPr>
            <a:picLocks noChangeAspect="1" noChangeArrowheads="1"/>
          </p:cNvPicPr>
          <p:nvPr/>
        </p:nvPicPr>
        <p:blipFill>
          <a:blip r:embed="rId7" cstate="print"/>
          <a:srcRect/>
          <a:stretch>
            <a:fillRect/>
          </a:stretch>
        </p:blipFill>
        <p:spPr bwMode="auto">
          <a:xfrm>
            <a:off x="1763688" y="5157192"/>
            <a:ext cx="3638550" cy="1400175"/>
          </a:xfrm>
          <a:prstGeom prst="rect">
            <a:avLst/>
          </a:prstGeom>
          <a:noFill/>
          <a:ln w="9525">
            <a:noFill/>
            <a:miter lim="800000"/>
            <a:headEnd/>
            <a:tailEnd/>
          </a:ln>
        </p:spPr>
      </p:pic>
      <p:sp>
        <p:nvSpPr>
          <p:cNvPr id="10" name="TextBox 9"/>
          <p:cNvSpPr txBox="1"/>
          <p:nvPr/>
        </p:nvSpPr>
        <p:spPr>
          <a:xfrm>
            <a:off x="4644008" y="620688"/>
            <a:ext cx="2088232" cy="307777"/>
          </a:xfrm>
          <a:prstGeom prst="rect">
            <a:avLst/>
          </a:prstGeom>
          <a:noFill/>
        </p:spPr>
        <p:txBody>
          <a:bodyPr wrap="square" rtlCol="0">
            <a:spAutoFit/>
          </a:bodyPr>
          <a:lstStyle/>
          <a:p>
            <a:r>
              <a:rPr lang="en-US" sz="1400" i="1" dirty="0" smtClean="0">
                <a:latin typeface="Calibri" pitchFamily="34" charset="0"/>
                <a:cs typeface="Calibri" pitchFamily="34" charset="0"/>
              </a:rPr>
              <a:t>Source: </a:t>
            </a:r>
            <a:r>
              <a:rPr lang="en-US" sz="1400" i="1" dirty="0" err="1" smtClean="0">
                <a:latin typeface="Calibri" pitchFamily="34" charset="0"/>
                <a:cs typeface="Calibri" pitchFamily="34" charset="0"/>
              </a:rPr>
              <a:t>Eurostat</a:t>
            </a:r>
            <a:endParaRPr lang="en-US" sz="1400" i="1" dirty="0">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7200800" cy="838200"/>
          </a:xfrm>
        </p:spPr>
        <p:txBody>
          <a:bodyPr/>
          <a:lstStyle/>
          <a:p>
            <a:pPr algn="ctr"/>
            <a:r>
              <a:rPr lang="en-US" dirty="0" smtClean="0">
                <a:latin typeface="Calibri" pitchFamily="34" charset="0"/>
                <a:cs typeface="Calibri" pitchFamily="34" charset="0"/>
              </a:rPr>
              <a:t>Countries above and below the average of the median age – in selected years</a:t>
            </a:r>
            <a:endParaRPr lang="en-US" dirty="0">
              <a:latin typeface="Calibri" pitchFamily="34" charset="0"/>
              <a:cs typeface="Calibri" pitchFamily="34" charset="0"/>
            </a:endParaRPr>
          </a:p>
        </p:txBody>
      </p:sp>
      <p:pic>
        <p:nvPicPr>
          <p:cNvPr id="1028" name="Picture 4" descr="http://epp.eurostat.ec.europa.eu/statistics_explained/images/7/7a/Countries_above_or_below_the_average_of_the_median_age_in_selected_years.PNG"/>
          <p:cNvPicPr>
            <a:picLocks noChangeAspect="1" noChangeArrowheads="1"/>
          </p:cNvPicPr>
          <p:nvPr/>
        </p:nvPicPr>
        <p:blipFill>
          <a:blip r:embed="rId3" cstate="print"/>
          <a:srcRect/>
          <a:stretch>
            <a:fillRect/>
          </a:stretch>
        </p:blipFill>
        <p:spPr bwMode="auto">
          <a:xfrm>
            <a:off x="467544" y="1988840"/>
            <a:ext cx="8676456" cy="439667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1033679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Black"/>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 Read</Template>
  <TotalTime>715</TotalTime>
  <Words>1989</Words>
  <Application>Microsoft Office PowerPoint</Application>
  <PresentationFormat>On-screen Show (4:3)</PresentationFormat>
  <Paragraphs>193</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TS010336792</vt:lpstr>
      <vt:lpstr>Population ageing - a demographic trend with multiple consequences!! </vt:lpstr>
      <vt:lpstr>Population ageing – a reality</vt:lpstr>
      <vt:lpstr>Slide 3</vt:lpstr>
      <vt:lpstr>Effects of population ageing on the economy</vt:lpstr>
      <vt:lpstr>Slide 5</vt:lpstr>
      <vt:lpstr>Slide 6</vt:lpstr>
      <vt:lpstr>Romania population’ statistics</vt:lpstr>
      <vt:lpstr>EUROSTAT - projections</vt:lpstr>
      <vt:lpstr>Countries above and below the average of the median age – in selected years</vt:lpstr>
      <vt:lpstr>Slide 10</vt:lpstr>
      <vt:lpstr>Save less…spend more (Romanians &amp; savings)</vt:lpstr>
      <vt:lpstr>Slide 12</vt:lpstr>
      <vt:lpstr>Slide 13</vt:lpstr>
      <vt:lpstr>Slide 14</vt:lpstr>
      <vt:lpstr>Slide 15</vt:lpstr>
      <vt:lpstr>Population ageing – fiscal impact </vt:lpstr>
      <vt:lpstr>5. Further research - suggestions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Ageing- not only a demographic trend!</dc:title>
  <dc:creator>MARIUS</dc:creator>
  <cp:lastModifiedBy>MARIUS</cp:lastModifiedBy>
  <cp:revision>76</cp:revision>
  <dcterms:created xsi:type="dcterms:W3CDTF">2012-10-31T20:35:47Z</dcterms:created>
  <dcterms:modified xsi:type="dcterms:W3CDTF">2012-11-14T21:13:24Z</dcterms:modified>
</cp:coreProperties>
</file>